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3"/>
  </p:notesMasterIdLst>
  <p:sldIdLst>
    <p:sldId id="256" r:id="rId2"/>
    <p:sldId id="257" r:id="rId3"/>
    <p:sldId id="297" r:id="rId4"/>
    <p:sldId id="298" r:id="rId5"/>
    <p:sldId id="300" r:id="rId6"/>
    <p:sldId id="299" r:id="rId7"/>
    <p:sldId id="259" r:id="rId8"/>
    <p:sldId id="260" r:id="rId9"/>
    <p:sldId id="261" r:id="rId10"/>
    <p:sldId id="262" r:id="rId11"/>
    <p:sldId id="263" r:id="rId12"/>
    <p:sldId id="295" r:id="rId13"/>
    <p:sldId id="264" r:id="rId14"/>
    <p:sldId id="301" r:id="rId15"/>
    <p:sldId id="296" r:id="rId16"/>
    <p:sldId id="265" r:id="rId17"/>
    <p:sldId id="269" r:id="rId18"/>
    <p:sldId id="294" r:id="rId19"/>
    <p:sldId id="302" r:id="rId20"/>
    <p:sldId id="303" r:id="rId21"/>
    <p:sldId id="304" r:id="rId22"/>
    <p:sldId id="268" r:id="rId23"/>
    <p:sldId id="267" r:id="rId24"/>
    <p:sldId id="305" r:id="rId25"/>
    <p:sldId id="306" r:id="rId26"/>
    <p:sldId id="307" r:id="rId27"/>
    <p:sldId id="310" r:id="rId28"/>
    <p:sldId id="309" r:id="rId29"/>
    <p:sldId id="311" r:id="rId30"/>
    <p:sldId id="308" r:id="rId31"/>
    <p:sldId id="287"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95" autoAdjust="0"/>
    <p:restoredTop sz="93358" autoAdjust="0"/>
  </p:normalViewPr>
  <p:slideViewPr>
    <p:cSldViewPr snapToGrid="0">
      <p:cViewPr varScale="1">
        <p:scale>
          <a:sx n="68" d="100"/>
          <a:sy n="68" d="100"/>
        </p:scale>
        <p:origin x="79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FCE869-1862-41EC-BBB4-2C01C85F87D5}" type="datetimeFigureOut">
              <a:rPr lang="en-US" smtClean="0"/>
              <a:t>1/31/2019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8033FA-6770-4370-96FB-D0E0E91B5E3F}" type="slidenum">
              <a:rPr lang="en-US" smtClean="0"/>
              <a:t>‹#›</a:t>
            </a:fld>
            <a:endParaRPr lang="en-US"/>
          </a:p>
        </p:txBody>
      </p:sp>
    </p:spTree>
    <p:extLst>
      <p:ext uri="{BB962C8B-B14F-4D97-AF65-F5344CB8AC3E}">
        <p14:creationId xmlns:p14="http://schemas.microsoft.com/office/powerpoint/2010/main" val="2313575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59355B47-248E-4E18-9B95-C98E2B28D2EB}" type="datetime1">
              <a:rPr lang="en-US" smtClean="0"/>
              <a:t>1/31/2019</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r>
              <a:rPr lang="en-US"/>
              <a:t>Anwar Mughees ALam/ BS(CS)-6 A&amp;B/FIN100/Spring 2019</a:t>
            </a:r>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8657E072-2895-4E48-8DDA-2B70524B5D2C}"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05431689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249AED-A571-4DCB-B6E1-18B7FA957E97}" type="datetime1">
              <a:rPr lang="en-US" smtClean="0"/>
              <a:t>1/31/2019</a:t>
            </a:fld>
            <a:endParaRPr lang="en-US"/>
          </a:p>
        </p:txBody>
      </p:sp>
      <p:sp>
        <p:nvSpPr>
          <p:cNvPr id="5" name="Footer Placeholder 4"/>
          <p:cNvSpPr>
            <a:spLocks noGrp="1"/>
          </p:cNvSpPr>
          <p:nvPr>
            <p:ph type="ftr" sz="quarter" idx="11"/>
          </p:nvPr>
        </p:nvSpPr>
        <p:spPr/>
        <p:txBody>
          <a:bodyPr/>
          <a:lstStyle/>
          <a:p>
            <a:r>
              <a:rPr lang="en-US"/>
              <a:t>Anwar Mughees ALam/ BS(CS)-6 A&amp;B/FIN100/Spring 2019</a:t>
            </a:r>
            <a:endParaRPr lang="en-US" dirty="0"/>
          </a:p>
        </p:txBody>
      </p:sp>
      <p:sp>
        <p:nvSpPr>
          <p:cNvPr id="6" name="Slide Number Placeholder 5"/>
          <p:cNvSpPr>
            <a:spLocks noGrp="1"/>
          </p:cNvSpPr>
          <p:nvPr>
            <p:ph type="sldNum" sz="quarter" idx="12"/>
          </p:nvPr>
        </p:nvSpPr>
        <p:spPr/>
        <p:txBody>
          <a:bodyPr/>
          <a:lstStyle/>
          <a:p>
            <a:fld id="{8657E072-2895-4E48-8DDA-2B70524B5D2C}" type="slidenum">
              <a:rPr lang="en-US" smtClean="0"/>
              <a:t>‹#›</a:t>
            </a:fld>
            <a:endParaRPr lang="en-US"/>
          </a:p>
        </p:txBody>
      </p:sp>
    </p:spTree>
    <p:extLst>
      <p:ext uri="{BB962C8B-B14F-4D97-AF65-F5344CB8AC3E}">
        <p14:creationId xmlns:p14="http://schemas.microsoft.com/office/powerpoint/2010/main" val="5688915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D7AA8F-B776-4D4E-BB13-8EC482E305E9}" type="datetime1">
              <a:rPr lang="en-US" smtClean="0"/>
              <a:t>1/31/2019</a:t>
            </a:fld>
            <a:endParaRPr lang="en-US"/>
          </a:p>
        </p:txBody>
      </p:sp>
      <p:sp>
        <p:nvSpPr>
          <p:cNvPr id="5" name="Footer Placeholder 4"/>
          <p:cNvSpPr>
            <a:spLocks noGrp="1"/>
          </p:cNvSpPr>
          <p:nvPr>
            <p:ph type="ftr" sz="quarter" idx="11"/>
          </p:nvPr>
        </p:nvSpPr>
        <p:spPr/>
        <p:txBody>
          <a:bodyPr/>
          <a:lstStyle/>
          <a:p>
            <a:r>
              <a:rPr lang="en-US"/>
              <a:t>Anwar Mughees ALam/ BS(CS)-6 A&amp;B/FIN100/Spring 2019</a:t>
            </a:r>
            <a:endParaRPr lang="en-US" dirty="0"/>
          </a:p>
        </p:txBody>
      </p:sp>
      <p:sp>
        <p:nvSpPr>
          <p:cNvPr id="6" name="Slide Number Placeholder 5"/>
          <p:cNvSpPr>
            <a:spLocks noGrp="1"/>
          </p:cNvSpPr>
          <p:nvPr>
            <p:ph type="sldNum" sz="quarter" idx="12"/>
          </p:nvPr>
        </p:nvSpPr>
        <p:spPr/>
        <p:txBody>
          <a:bodyPr/>
          <a:lstStyle/>
          <a:p>
            <a:fld id="{8657E072-2895-4E48-8DDA-2B70524B5D2C}" type="slidenum">
              <a:rPr lang="en-US" smtClean="0"/>
              <a:t>‹#›</a:t>
            </a:fld>
            <a:endParaRPr lang="en-US"/>
          </a:p>
        </p:txBody>
      </p:sp>
    </p:spTree>
    <p:extLst>
      <p:ext uri="{BB962C8B-B14F-4D97-AF65-F5344CB8AC3E}">
        <p14:creationId xmlns:p14="http://schemas.microsoft.com/office/powerpoint/2010/main" val="3043016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BFEEB5-B55B-4F8B-83E2-320F3F958582}" type="datetime1">
              <a:rPr lang="en-US" smtClean="0"/>
              <a:t>1/31/2019</a:t>
            </a:fld>
            <a:endParaRPr lang="en-US"/>
          </a:p>
        </p:txBody>
      </p:sp>
      <p:sp>
        <p:nvSpPr>
          <p:cNvPr id="5" name="Footer Placeholder 4"/>
          <p:cNvSpPr>
            <a:spLocks noGrp="1"/>
          </p:cNvSpPr>
          <p:nvPr>
            <p:ph type="ftr" sz="quarter" idx="11"/>
          </p:nvPr>
        </p:nvSpPr>
        <p:spPr/>
        <p:txBody>
          <a:bodyPr/>
          <a:lstStyle/>
          <a:p>
            <a:r>
              <a:rPr lang="en-US"/>
              <a:t>Anwar Mughees ALam/ BS(CS)-6 A&amp;B/FIN100/Spring 2019</a:t>
            </a:r>
            <a:endParaRPr lang="en-US" dirty="0"/>
          </a:p>
        </p:txBody>
      </p:sp>
      <p:sp>
        <p:nvSpPr>
          <p:cNvPr id="6" name="Slide Number Placeholder 5"/>
          <p:cNvSpPr>
            <a:spLocks noGrp="1"/>
          </p:cNvSpPr>
          <p:nvPr>
            <p:ph type="sldNum" sz="quarter" idx="12"/>
          </p:nvPr>
        </p:nvSpPr>
        <p:spPr/>
        <p:txBody>
          <a:bodyPr/>
          <a:lstStyle/>
          <a:p>
            <a:fld id="{8657E072-2895-4E48-8DDA-2B70524B5D2C}" type="slidenum">
              <a:rPr lang="en-US" smtClean="0"/>
              <a:t>‹#›</a:t>
            </a:fld>
            <a:endParaRPr lang="en-US"/>
          </a:p>
        </p:txBody>
      </p:sp>
    </p:spTree>
    <p:extLst>
      <p:ext uri="{BB962C8B-B14F-4D97-AF65-F5344CB8AC3E}">
        <p14:creationId xmlns:p14="http://schemas.microsoft.com/office/powerpoint/2010/main" val="1871163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078DD8A7-3D2C-47BA-824F-832BF8764A55}" type="datetime1">
              <a:rPr lang="en-US" smtClean="0"/>
              <a:t>1/31/2019</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r>
              <a:rPr lang="en-US"/>
              <a:t>Anwar Mughees ALam/ BS(CS)-6 A&amp;B/FIN100/Spring 2019</a:t>
            </a:r>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8657E072-2895-4E48-8DDA-2B70524B5D2C}"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90196085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F9FB40D-14F1-4A2D-B333-6B69A1321BC2}" type="datetime1">
              <a:rPr lang="en-US" smtClean="0"/>
              <a:t>1/31/2019</a:t>
            </a:fld>
            <a:endParaRPr lang="en-US"/>
          </a:p>
        </p:txBody>
      </p:sp>
      <p:sp>
        <p:nvSpPr>
          <p:cNvPr id="6" name="Footer Placeholder 5"/>
          <p:cNvSpPr>
            <a:spLocks noGrp="1"/>
          </p:cNvSpPr>
          <p:nvPr>
            <p:ph type="ftr" sz="quarter" idx="11"/>
          </p:nvPr>
        </p:nvSpPr>
        <p:spPr/>
        <p:txBody>
          <a:bodyPr/>
          <a:lstStyle/>
          <a:p>
            <a:r>
              <a:rPr lang="en-US"/>
              <a:t>Anwar Mughees ALam/ BS(CS)-6 A&amp;B/FIN100/Spring 2019</a:t>
            </a:r>
            <a:endParaRPr lang="en-US" dirty="0"/>
          </a:p>
        </p:txBody>
      </p:sp>
      <p:sp>
        <p:nvSpPr>
          <p:cNvPr id="7" name="Slide Number Placeholder 6"/>
          <p:cNvSpPr>
            <a:spLocks noGrp="1"/>
          </p:cNvSpPr>
          <p:nvPr>
            <p:ph type="sldNum" sz="quarter" idx="12"/>
          </p:nvPr>
        </p:nvSpPr>
        <p:spPr/>
        <p:txBody>
          <a:bodyPr/>
          <a:lstStyle/>
          <a:p>
            <a:fld id="{8657E072-2895-4E48-8DDA-2B70524B5D2C}" type="slidenum">
              <a:rPr lang="en-US" smtClean="0"/>
              <a:t>‹#›</a:t>
            </a:fld>
            <a:endParaRPr lang="en-US"/>
          </a:p>
        </p:txBody>
      </p:sp>
    </p:spTree>
    <p:extLst>
      <p:ext uri="{BB962C8B-B14F-4D97-AF65-F5344CB8AC3E}">
        <p14:creationId xmlns:p14="http://schemas.microsoft.com/office/powerpoint/2010/main" val="3963473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6EDABD-A0DA-4157-B9F7-EE18F7991830}" type="datetime1">
              <a:rPr lang="en-US" smtClean="0"/>
              <a:t>1/31/2019</a:t>
            </a:fld>
            <a:endParaRPr lang="en-US"/>
          </a:p>
        </p:txBody>
      </p:sp>
      <p:sp>
        <p:nvSpPr>
          <p:cNvPr id="8" name="Footer Placeholder 7"/>
          <p:cNvSpPr>
            <a:spLocks noGrp="1"/>
          </p:cNvSpPr>
          <p:nvPr>
            <p:ph type="ftr" sz="quarter" idx="11"/>
          </p:nvPr>
        </p:nvSpPr>
        <p:spPr/>
        <p:txBody>
          <a:bodyPr/>
          <a:lstStyle/>
          <a:p>
            <a:r>
              <a:rPr lang="en-US"/>
              <a:t>Anwar Mughees ALam/ BS(CS)-6 A&amp;B/FIN100/Spring 2019</a:t>
            </a:r>
            <a:endParaRPr lang="en-US" dirty="0"/>
          </a:p>
        </p:txBody>
      </p:sp>
      <p:sp>
        <p:nvSpPr>
          <p:cNvPr id="9" name="Slide Number Placeholder 8"/>
          <p:cNvSpPr>
            <a:spLocks noGrp="1"/>
          </p:cNvSpPr>
          <p:nvPr>
            <p:ph type="sldNum" sz="quarter" idx="12"/>
          </p:nvPr>
        </p:nvSpPr>
        <p:spPr/>
        <p:txBody>
          <a:bodyPr/>
          <a:lstStyle/>
          <a:p>
            <a:fld id="{8657E072-2895-4E48-8DDA-2B70524B5D2C}" type="slidenum">
              <a:rPr lang="en-US" smtClean="0"/>
              <a:t>‹#›</a:t>
            </a:fld>
            <a:endParaRPr lang="en-US"/>
          </a:p>
        </p:txBody>
      </p:sp>
    </p:spTree>
    <p:extLst>
      <p:ext uri="{BB962C8B-B14F-4D97-AF65-F5344CB8AC3E}">
        <p14:creationId xmlns:p14="http://schemas.microsoft.com/office/powerpoint/2010/main" val="34565208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A7BDF1F-E9ED-4869-B6CF-4046031CC9B5}" type="datetime1">
              <a:rPr lang="en-US" smtClean="0"/>
              <a:t>1/31/2019</a:t>
            </a:fld>
            <a:endParaRPr lang="en-US"/>
          </a:p>
        </p:txBody>
      </p:sp>
      <p:sp>
        <p:nvSpPr>
          <p:cNvPr id="4" name="Footer Placeholder 3"/>
          <p:cNvSpPr>
            <a:spLocks noGrp="1"/>
          </p:cNvSpPr>
          <p:nvPr>
            <p:ph type="ftr" sz="quarter" idx="11"/>
          </p:nvPr>
        </p:nvSpPr>
        <p:spPr/>
        <p:txBody>
          <a:bodyPr/>
          <a:lstStyle/>
          <a:p>
            <a:r>
              <a:rPr lang="en-US"/>
              <a:t>Anwar Mughees ALam/ BS(CS)-6 A&amp;B/FIN100/Spring 2019</a:t>
            </a:r>
            <a:endParaRPr lang="en-US" dirty="0"/>
          </a:p>
        </p:txBody>
      </p:sp>
      <p:sp>
        <p:nvSpPr>
          <p:cNvPr id="5" name="Slide Number Placeholder 4"/>
          <p:cNvSpPr>
            <a:spLocks noGrp="1"/>
          </p:cNvSpPr>
          <p:nvPr>
            <p:ph type="sldNum" sz="quarter" idx="12"/>
          </p:nvPr>
        </p:nvSpPr>
        <p:spPr/>
        <p:txBody>
          <a:bodyPr/>
          <a:lstStyle/>
          <a:p>
            <a:fld id="{8657E072-2895-4E48-8DDA-2B70524B5D2C}" type="slidenum">
              <a:rPr lang="en-US" smtClean="0"/>
              <a:t>‹#›</a:t>
            </a:fld>
            <a:endParaRPr lang="en-US"/>
          </a:p>
        </p:txBody>
      </p:sp>
    </p:spTree>
    <p:extLst>
      <p:ext uri="{BB962C8B-B14F-4D97-AF65-F5344CB8AC3E}">
        <p14:creationId xmlns:p14="http://schemas.microsoft.com/office/powerpoint/2010/main" val="3484567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335C73-4BCB-43D1-B099-8D7539C5A6F2}" type="datetime1">
              <a:rPr lang="en-US" smtClean="0"/>
              <a:t>1/31/2019</a:t>
            </a:fld>
            <a:endParaRPr lang="en-US"/>
          </a:p>
        </p:txBody>
      </p:sp>
      <p:sp>
        <p:nvSpPr>
          <p:cNvPr id="3" name="Footer Placeholder 2"/>
          <p:cNvSpPr>
            <a:spLocks noGrp="1"/>
          </p:cNvSpPr>
          <p:nvPr>
            <p:ph type="ftr" sz="quarter" idx="11"/>
          </p:nvPr>
        </p:nvSpPr>
        <p:spPr/>
        <p:txBody>
          <a:bodyPr/>
          <a:lstStyle/>
          <a:p>
            <a:r>
              <a:rPr lang="en-US"/>
              <a:t>Anwar Mughees ALam/ BS(CS)-6 A&amp;B/FIN100/Spring 2019</a:t>
            </a:r>
            <a:endParaRPr lang="en-US" dirty="0"/>
          </a:p>
        </p:txBody>
      </p:sp>
      <p:sp>
        <p:nvSpPr>
          <p:cNvPr id="4" name="Slide Number Placeholder 3"/>
          <p:cNvSpPr>
            <a:spLocks noGrp="1"/>
          </p:cNvSpPr>
          <p:nvPr>
            <p:ph type="sldNum" sz="quarter" idx="12"/>
          </p:nvPr>
        </p:nvSpPr>
        <p:spPr/>
        <p:txBody>
          <a:bodyPr/>
          <a:lstStyle/>
          <a:p>
            <a:fld id="{8657E072-2895-4E48-8DDA-2B70524B5D2C}" type="slidenum">
              <a:rPr lang="en-US" smtClean="0"/>
              <a:t>‹#›</a:t>
            </a:fld>
            <a:endParaRPr lang="en-US"/>
          </a:p>
        </p:txBody>
      </p:sp>
    </p:spTree>
    <p:extLst>
      <p:ext uri="{BB962C8B-B14F-4D97-AF65-F5344CB8AC3E}">
        <p14:creationId xmlns:p14="http://schemas.microsoft.com/office/powerpoint/2010/main" val="2455898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CF2EAB1B-ACD6-46E9-ACEE-B835FC541832}" type="datetime1">
              <a:rPr lang="en-US" smtClean="0"/>
              <a:t>1/31/2019</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r>
              <a:rPr lang="en-US"/>
              <a:t>Anwar Mughees ALam/ BS(CS)-6 A&amp;B/FIN100/Spring 2019</a:t>
            </a:r>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8657E072-2895-4E48-8DDA-2B70524B5D2C}"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57188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5E6F92FD-A29C-426A-A42C-FA165258A72F}" type="datetime1">
              <a:rPr lang="en-US" smtClean="0"/>
              <a:t>1/31/2019</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r>
              <a:rPr lang="en-US"/>
              <a:t>Anwar Mughees ALam/ BS(CS)-6 A&amp;B/FIN100/Spring 2019</a:t>
            </a:r>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8657E072-2895-4E48-8DDA-2B70524B5D2C}"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74348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EEC41A6B-20B3-407C-BDB7-F0CE1325F21E}" type="datetime1">
              <a:rPr lang="en-US" smtClean="0"/>
              <a:t>1/31/2019</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r>
              <a:rPr lang="en-US"/>
              <a:t>Anwar Mughees ALam/ BS(CS)-6 A&amp;B/FIN100/Spring 2019</a:t>
            </a:r>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8657E072-2895-4E48-8DDA-2B70524B5D2C}"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844954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90847" y="1275906"/>
            <a:ext cx="9760687" cy="2610773"/>
          </a:xfrm>
        </p:spPr>
        <p:txBody>
          <a:bodyPr/>
          <a:lstStyle/>
          <a:p>
            <a:r>
              <a:rPr lang="en-US" sz="4800" b="1" dirty="0">
                <a:solidFill>
                  <a:srgbClr val="0070C0"/>
                </a:solidFill>
              </a:rPr>
              <a:t>Accounting Cycle</a:t>
            </a:r>
          </a:p>
        </p:txBody>
      </p:sp>
      <p:sp>
        <p:nvSpPr>
          <p:cNvPr id="3" name="Subtitle 2"/>
          <p:cNvSpPr>
            <a:spLocks noGrp="1"/>
          </p:cNvSpPr>
          <p:nvPr>
            <p:ph type="subTitle" idx="1"/>
          </p:nvPr>
        </p:nvSpPr>
        <p:spPr/>
        <p:txBody>
          <a:bodyPr>
            <a:normAutofit lnSpcReduction="10000"/>
          </a:bodyPr>
          <a:lstStyle/>
          <a:p>
            <a:r>
              <a:rPr lang="en-US" sz="3200" b="1" dirty="0">
                <a:solidFill>
                  <a:schemeClr val="tx1"/>
                </a:solidFill>
              </a:rPr>
              <a:t>Generalizing, Ledger, Trail Balance and Financial Statements</a:t>
            </a:r>
          </a:p>
        </p:txBody>
      </p:sp>
    </p:spTree>
    <p:extLst>
      <p:ext uri="{BB962C8B-B14F-4D97-AF65-F5344CB8AC3E}">
        <p14:creationId xmlns:p14="http://schemas.microsoft.com/office/powerpoint/2010/main" val="4231947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q"/>
            </a:pPr>
            <a:r>
              <a:rPr lang="en-US" b="1" dirty="0">
                <a:solidFill>
                  <a:schemeClr val="accent5">
                    <a:lumMod val="75000"/>
                  </a:schemeClr>
                </a:solidFill>
              </a:rPr>
              <a:t>Debit and Credit Definition</a:t>
            </a:r>
          </a:p>
        </p:txBody>
      </p:sp>
      <p:sp>
        <p:nvSpPr>
          <p:cNvPr id="3" name="Content Placeholder 2"/>
          <p:cNvSpPr>
            <a:spLocks noGrp="1"/>
          </p:cNvSpPr>
          <p:nvPr>
            <p:ph idx="1"/>
          </p:nvPr>
        </p:nvSpPr>
        <p:spPr>
          <a:xfrm>
            <a:off x="1371599" y="1704109"/>
            <a:ext cx="10250557" cy="4749277"/>
          </a:xfrm>
        </p:spPr>
        <p:txBody>
          <a:bodyPr>
            <a:normAutofit/>
          </a:bodyPr>
          <a:lstStyle/>
          <a:p>
            <a:r>
              <a:rPr lang="en-US" sz="3600" dirty="0"/>
              <a:t>Every transaction has two aspects in accounting </a:t>
            </a:r>
          </a:p>
          <a:p>
            <a:pPr marL="0" indent="0">
              <a:buNone/>
            </a:pPr>
            <a:r>
              <a:rPr lang="en-US" sz="3600" dirty="0"/>
              <a:t>			</a:t>
            </a:r>
            <a:r>
              <a:rPr lang="en-US" sz="3600" b="1" dirty="0">
                <a:solidFill>
                  <a:srgbClr val="FF0000"/>
                </a:solidFill>
              </a:rPr>
              <a:t>Debit and Credit</a:t>
            </a:r>
          </a:p>
          <a:p>
            <a:r>
              <a:rPr lang="en-US" sz="3600" dirty="0"/>
              <a:t>Debit and credit are </a:t>
            </a:r>
            <a:r>
              <a:rPr lang="en-US" sz="3600" dirty="0">
                <a:solidFill>
                  <a:srgbClr val="FF0000"/>
                </a:solidFill>
              </a:rPr>
              <a:t>Statements</a:t>
            </a:r>
            <a:r>
              <a:rPr lang="en-US" sz="3600" dirty="0"/>
              <a:t> in accounting</a:t>
            </a:r>
          </a:p>
          <a:p>
            <a:r>
              <a:rPr lang="en-US" sz="3600" dirty="0"/>
              <a:t>Debit didn’t means an </a:t>
            </a:r>
            <a:r>
              <a:rPr lang="en-US" sz="3600" dirty="0">
                <a:solidFill>
                  <a:srgbClr val="FF0000"/>
                </a:solidFill>
              </a:rPr>
              <a:t>increase</a:t>
            </a:r>
            <a:r>
              <a:rPr lang="en-US" sz="3600" dirty="0"/>
              <a:t> and</a:t>
            </a:r>
          </a:p>
          <a:p>
            <a:r>
              <a:rPr lang="en-US" sz="3600" dirty="0"/>
              <a:t>Credit didn’t means a </a:t>
            </a:r>
            <a:r>
              <a:rPr lang="en-US" sz="3600" dirty="0">
                <a:solidFill>
                  <a:srgbClr val="FF0000"/>
                </a:solidFill>
              </a:rPr>
              <a:t>decrease</a:t>
            </a:r>
            <a:r>
              <a:rPr lang="en-US" sz="3600" dirty="0"/>
              <a:t> </a:t>
            </a:r>
          </a:p>
          <a:p>
            <a:r>
              <a:rPr lang="en-US" sz="3600" dirty="0">
                <a:solidFill>
                  <a:srgbClr val="0070C0"/>
                </a:solidFill>
              </a:rPr>
              <a:t>Debit </a:t>
            </a:r>
            <a:r>
              <a:rPr lang="en-US" sz="3600" dirty="0"/>
              <a:t>refers to the </a:t>
            </a:r>
            <a:r>
              <a:rPr lang="en-US" sz="3600" dirty="0">
                <a:solidFill>
                  <a:schemeClr val="accent6">
                    <a:lumMod val="75000"/>
                  </a:schemeClr>
                </a:solidFill>
              </a:rPr>
              <a:t>left side </a:t>
            </a:r>
            <a:r>
              <a:rPr lang="en-US" sz="3600" dirty="0"/>
              <a:t>of any account while </a:t>
            </a:r>
            <a:r>
              <a:rPr lang="en-US" sz="3600" dirty="0">
                <a:solidFill>
                  <a:srgbClr val="002060"/>
                </a:solidFill>
              </a:rPr>
              <a:t>Credit</a:t>
            </a:r>
            <a:r>
              <a:rPr lang="en-US" sz="3600" dirty="0"/>
              <a:t> refers to the </a:t>
            </a:r>
            <a:r>
              <a:rPr lang="en-US" sz="3600" dirty="0">
                <a:solidFill>
                  <a:schemeClr val="accent6">
                    <a:lumMod val="75000"/>
                  </a:schemeClr>
                </a:solidFill>
              </a:rPr>
              <a:t>right side </a:t>
            </a:r>
            <a:r>
              <a:rPr lang="en-US" sz="3600" dirty="0"/>
              <a:t>of any account</a:t>
            </a:r>
          </a:p>
        </p:txBody>
      </p:sp>
      <p:sp>
        <p:nvSpPr>
          <p:cNvPr id="4" name="Footer Placeholder 3">
            <a:extLst>
              <a:ext uri="{FF2B5EF4-FFF2-40B4-BE49-F238E27FC236}">
                <a16:creationId xmlns:a16="http://schemas.microsoft.com/office/drawing/2014/main" id="{623FBB86-CD7B-4B0B-9DCD-516181E82E43}"/>
              </a:ext>
            </a:extLst>
          </p:cNvPr>
          <p:cNvSpPr>
            <a:spLocks noGrp="1"/>
          </p:cNvSpPr>
          <p:nvPr>
            <p:ph type="ftr" sz="quarter" idx="11"/>
          </p:nvPr>
        </p:nvSpPr>
        <p:spPr/>
        <p:txBody>
          <a:bodyPr/>
          <a:lstStyle/>
          <a:p>
            <a:r>
              <a:rPr lang="en-US"/>
              <a:t>Anwar Mughees ALam/ BS(CS)-6 A&amp;B/FIN100/Spring 2019</a:t>
            </a:r>
            <a:endParaRPr lang="en-US" dirty="0"/>
          </a:p>
        </p:txBody>
      </p:sp>
      <p:sp>
        <p:nvSpPr>
          <p:cNvPr id="5" name="Slide Number Placeholder 4">
            <a:extLst>
              <a:ext uri="{FF2B5EF4-FFF2-40B4-BE49-F238E27FC236}">
                <a16:creationId xmlns:a16="http://schemas.microsoft.com/office/drawing/2014/main" id="{C8F7F144-F674-45C1-884D-64F80E2CFA26}"/>
              </a:ext>
            </a:extLst>
          </p:cNvPr>
          <p:cNvSpPr>
            <a:spLocks noGrp="1"/>
          </p:cNvSpPr>
          <p:nvPr>
            <p:ph type="sldNum" sz="quarter" idx="12"/>
          </p:nvPr>
        </p:nvSpPr>
        <p:spPr/>
        <p:txBody>
          <a:bodyPr/>
          <a:lstStyle/>
          <a:p>
            <a:fld id="{8657E072-2895-4E48-8DDA-2B70524B5D2C}" type="slidenum">
              <a:rPr lang="en-US" smtClean="0"/>
              <a:t>10</a:t>
            </a:fld>
            <a:endParaRPr lang="en-US"/>
          </a:p>
        </p:txBody>
      </p:sp>
    </p:spTree>
    <p:extLst>
      <p:ext uri="{BB962C8B-B14F-4D97-AF65-F5344CB8AC3E}">
        <p14:creationId xmlns:p14="http://schemas.microsoft.com/office/powerpoint/2010/main" val="1214892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970722"/>
          </a:xfrm>
        </p:spPr>
        <p:txBody>
          <a:bodyPr/>
          <a:lstStyle/>
          <a:p>
            <a:pPr marL="571500" indent="-571500">
              <a:buFont typeface="Wingdings" panose="05000000000000000000" pitchFamily="2" charset="2"/>
              <a:buChar char="q"/>
            </a:pPr>
            <a:r>
              <a:rPr lang="en-US" b="1" dirty="0">
                <a:solidFill>
                  <a:schemeClr val="accent5">
                    <a:lumMod val="75000"/>
                  </a:schemeClr>
                </a:solidFill>
              </a:rPr>
              <a:t>Rules of Debit and Credit</a:t>
            </a:r>
            <a:r>
              <a:rPr lang="en-US" b="1" dirty="0">
                <a:solidFill>
                  <a:srgbClr val="0070C0"/>
                </a:solidFill>
              </a:rPr>
              <a:t> </a:t>
            </a:r>
          </a:p>
        </p:txBody>
      </p:sp>
      <p:sp>
        <p:nvSpPr>
          <p:cNvPr id="3" name="Content Placeholder 2"/>
          <p:cNvSpPr>
            <a:spLocks noGrp="1"/>
          </p:cNvSpPr>
          <p:nvPr>
            <p:ph idx="1"/>
          </p:nvPr>
        </p:nvSpPr>
        <p:spPr>
          <a:xfrm>
            <a:off x="1371600" y="1766455"/>
            <a:ext cx="10369826" cy="5091545"/>
          </a:xfrm>
        </p:spPr>
        <p:txBody>
          <a:bodyPr>
            <a:normAutofit/>
          </a:bodyPr>
          <a:lstStyle/>
          <a:p>
            <a:r>
              <a:rPr lang="en-US" sz="3200" dirty="0"/>
              <a:t>To understand the accounting process it is necessary to understand</a:t>
            </a:r>
          </a:p>
          <a:p>
            <a:pPr marL="530352" lvl="1" indent="0">
              <a:buNone/>
            </a:pPr>
            <a:r>
              <a:rPr lang="en-US" sz="3200" dirty="0"/>
              <a:t>	</a:t>
            </a:r>
            <a:r>
              <a:rPr lang="en-US" sz="3200" dirty="0">
                <a:solidFill>
                  <a:schemeClr val="accent6">
                    <a:lumMod val="75000"/>
                  </a:schemeClr>
                </a:solidFill>
              </a:rPr>
              <a:t>Accounting equation </a:t>
            </a:r>
            <a:r>
              <a:rPr lang="en-US" sz="3200" dirty="0"/>
              <a:t>and </a:t>
            </a:r>
            <a:r>
              <a:rPr lang="en-US" sz="3200" dirty="0">
                <a:solidFill>
                  <a:schemeClr val="accent6">
                    <a:lumMod val="75000"/>
                  </a:schemeClr>
                </a:solidFill>
              </a:rPr>
              <a:t>Rules of debit and credit</a:t>
            </a:r>
          </a:p>
          <a:p>
            <a:pPr marL="0" indent="0">
              <a:buNone/>
            </a:pPr>
            <a:endParaRPr lang="en-US" sz="2400" dirty="0"/>
          </a:p>
          <a:p>
            <a:pPr marL="0" indent="0">
              <a:buNone/>
            </a:pPr>
            <a:r>
              <a:rPr lang="en-US" sz="2400" dirty="0"/>
              <a:t>		</a:t>
            </a:r>
            <a:r>
              <a:rPr lang="en-US" sz="2400" dirty="0">
                <a:solidFill>
                  <a:schemeClr val="accent6">
                    <a:lumMod val="50000"/>
                  </a:schemeClr>
                </a:solidFill>
              </a:rPr>
              <a:t>Increase</a:t>
            </a:r>
            <a:r>
              <a:rPr lang="en-US" sz="2400" dirty="0"/>
              <a:t> 	</a:t>
            </a:r>
            <a:r>
              <a:rPr lang="en-US" sz="2400" dirty="0">
                <a:solidFill>
                  <a:schemeClr val="accent6">
                    <a:lumMod val="75000"/>
                  </a:schemeClr>
                </a:solidFill>
              </a:rPr>
              <a:t>Assets</a:t>
            </a:r>
            <a:r>
              <a:rPr lang="en-US" sz="2400" dirty="0"/>
              <a:t>			</a:t>
            </a:r>
            <a:r>
              <a:rPr lang="en-US" sz="2400" dirty="0">
                <a:solidFill>
                  <a:schemeClr val="accent5">
                    <a:lumMod val="75000"/>
                  </a:schemeClr>
                </a:solidFill>
              </a:rPr>
              <a:t>Decrease</a:t>
            </a:r>
          </a:p>
          <a:p>
            <a:pPr marL="0" indent="0">
              <a:buNone/>
            </a:pPr>
            <a:r>
              <a:rPr lang="en-US" sz="2400" dirty="0"/>
              <a:t>		Increase	</a:t>
            </a:r>
            <a:r>
              <a:rPr lang="en-US" sz="2400" dirty="0">
                <a:solidFill>
                  <a:srgbClr val="C00000"/>
                </a:solidFill>
              </a:rPr>
              <a:t>Expenses</a:t>
            </a:r>
            <a:r>
              <a:rPr lang="en-US" sz="2400" dirty="0"/>
              <a:t>		</a:t>
            </a:r>
            <a:r>
              <a:rPr lang="en-US" sz="2400" dirty="0">
                <a:solidFill>
                  <a:schemeClr val="accent5">
                    <a:lumMod val="75000"/>
                  </a:schemeClr>
                </a:solidFill>
              </a:rPr>
              <a:t>Decrease</a:t>
            </a:r>
          </a:p>
          <a:p>
            <a:pPr marL="0" indent="0">
              <a:buNone/>
            </a:pPr>
            <a:r>
              <a:rPr lang="en-US" sz="2400" dirty="0"/>
              <a:t>		</a:t>
            </a:r>
            <a:r>
              <a:rPr lang="en-US" sz="2400" dirty="0">
                <a:solidFill>
                  <a:schemeClr val="accent5">
                    <a:lumMod val="75000"/>
                  </a:schemeClr>
                </a:solidFill>
              </a:rPr>
              <a:t>Decrease</a:t>
            </a:r>
            <a:r>
              <a:rPr lang="en-US" sz="2400" dirty="0"/>
              <a:t>	</a:t>
            </a:r>
            <a:r>
              <a:rPr lang="en-US" sz="2400" dirty="0">
                <a:solidFill>
                  <a:srgbClr val="FF0000"/>
                </a:solidFill>
              </a:rPr>
              <a:t>Liabilities</a:t>
            </a:r>
            <a:r>
              <a:rPr lang="en-US" sz="2400" dirty="0"/>
              <a:t>		</a:t>
            </a:r>
            <a:r>
              <a:rPr lang="en-US" sz="2400" dirty="0">
                <a:solidFill>
                  <a:schemeClr val="accent6"/>
                </a:solidFill>
              </a:rPr>
              <a:t>Increase</a:t>
            </a:r>
          </a:p>
          <a:p>
            <a:pPr marL="0" indent="0">
              <a:buNone/>
            </a:pPr>
            <a:r>
              <a:rPr lang="en-US" sz="2400" dirty="0"/>
              <a:t>		</a:t>
            </a:r>
            <a:r>
              <a:rPr lang="en-US" sz="2400" dirty="0">
                <a:solidFill>
                  <a:schemeClr val="accent5">
                    <a:lumMod val="75000"/>
                  </a:schemeClr>
                </a:solidFill>
              </a:rPr>
              <a:t>Decrease</a:t>
            </a:r>
            <a:r>
              <a:rPr lang="en-US" sz="2400" dirty="0"/>
              <a:t>	</a:t>
            </a:r>
            <a:r>
              <a:rPr lang="en-US" sz="2400" dirty="0">
                <a:solidFill>
                  <a:schemeClr val="accent4">
                    <a:lumMod val="75000"/>
                  </a:schemeClr>
                </a:solidFill>
              </a:rPr>
              <a:t>Proprietorship	</a:t>
            </a:r>
            <a:r>
              <a:rPr lang="en-US" sz="2400" dirty="0"/>
              <a:t>	</a:t>
            </a:r>
            <a:r>
              <a:rPr lang="en-US" sz="2400" dirty="0">
                <a:solidFill>
                  <a:schemeClr val="tx2">
                    <a:lumMod val="75000"/>
                    <a:lumOff val="25000"/>
                  </a:schemeClr>
                </a:solidFill>
              </a:rPr>
              <a:t>Increase</a:t>
            </a:r>
          </a:p>
          <a:p>
            <a:pPr marL="0" indent="0">
              <a:buNone/>
            </a:pPr>
            <a:r>
              <a:rPr lang="en-US" sz="2400" dirty="0"/>
              <a:t>		</a:t>
            </a:r>
            <a:r>
              <a:rPr lang="en-US" sz="2400" dirty="0">
                <a:solidFill>
                  <a:srgbClr val="00B050"/>
                </a:solidFill>
              </a:rPr>
              <a:t>Decrease</a:t>
            </a:r>
            <a:r>
              <a:rPr lang="en-US" sz="2400" dirty="0"/>
              <a:t> 	</a:t>
            </a:r>
            <a:r>
              <a:rPr lang="en-US" sz="2400" dirty="0">
                <a:solidFill>
                  <a:schemeClr val="accent2">
                    <a:lumMod val="75000"/>
                  </a:schemeClr>
                </a:solidFill>
              </a:rPr>
              <a:t>Revenue</a:t>
            </a:r>
            <a:r>
              <a:rPr lang="en-US" sz="2400" dirty="0"/>
              <a:t>		Increase</a:t>
            </a:r>
          </a:p>
        </p:txBody>
      </p:sp>
      <p:sp>
        <p:nvSpPr>
          <p:cNvPr id="4" name="Footer Placeholder 3">
            <a:extLst>
              <a:ext uri="{FF2B5EF4-FFF2-40B4-BE49-F238E27FC236}">
                <a16:creationId xmlns:a16="http://schemas.microsoft.com/office/drawing/2014/main" id="{D13DD1AF-2EA8-4E18-A3AE-DAD4B3D91540}"/>
              </a:ext>
            </a:extLst>
          </p:cNvPr>
          <p:cNvSpPr>
            <a:spLocks noGrp="1"/>
          </p:cNvSpPr>
          <p:nvPr>
            <p:ph type="ftr" sz="quarter" idx="11"/>
          </p:nvPr>
        </p:nvSpPr>
        <p:spPr/>
        <p:txBody>
          <a:bodyPr/>
          <a:lstStyle/>
          <a:p>
            <a:r>
              <a:rPr lang="en-US"/>
              <a:t>Anwar Mughees ALam/ BS(CS)-6 A&amp;B/FIN100/Spring 2019</a:t>
            </a:r>
            <a:endParaRPr lang="en-US" dirty="0"/>
          </a:p>
        </p:txBody>
      </p:sp>
      <p:sp>
        <p:nvSpPr>
          <p:cNvPr id="5" name="Slide Number Placeholder 4">
            <a:extLst>
              <a:ext uri="{FF2B5EF4-FFF2-40B4-BE49-F238E27FC236}">
                <a16:creationId xmlns:a16="http://schemas.microsoft.com/office/drawing/2014/main" id="{9F82D472-38AD-4B5B-832A-0FE5E78B1596}"/>
              </a:ext>
            </a:extLst>
          </p:cNvPr>
          <p:cNvSpPr>
            <a:spLocks noGrp="1"/>
          </p:cNvSpPr>
          <p:nvPr>
            <p:ph type="sldNum" sz="quarter" idx="12"/>
          </p:nvPr>
        </p:nvSpPr>
        <p:spPr/>
        <p:txBody>
          <a:bodyPr/>
          <a:lstStyle/>
          <a:p>
            <a:fld id="{8657E072-2895-4E48-8DDA-2B70524B5D2C}" type="slidenum">
              <a:rPr lang="en-US" smtClean="0"/>
              <a:t>11</a:t>
            </a:fld>
            <a:endParaRPr lang="en-US"/>
          </a:p>
        </p:txBody>
      </p:sp>
      <p:graphicFrame>
        <p:nvGraphicFramePr>
          <p:cNvPr id="7" name="Table 6">
            <a:extLst>
              <a:ext uri="{FF2B5EF4-FFF2-40B4-BE49-F238E27FC236}">
                <a16:creationId xmlns:a16="http://schemas.microsoft.com/office/drawing/2014/main" id="{912C9955-2E8B-49BF-89F6-830586935186}"/>
              </a:ext>
            </a:extLst>
          </p:cNvPr>
          <p:cNvGraphicFramePr>
            <a:graphicFrameLocks noGrp="1"/>
          </p:cNvGraphicFramePr>
          <p:nvPr>
            <p:extLst>
              <p:ext uri="{D42A27DB-BD31-4B8C-83A1-F6EECF244321}">
                <p14:modId xmlns:p14="http://schemas.microsoft.com/office/powerpoint/2010/main" val="4281191684"/>
              </p:ext>
            </p:extLst>
          </p:nvPr>
        </p:nvGraphicFramePr>
        <p:xfrm>
          <a:off x="2893566" y="3435698"/>
          <a:ext cx="6899791" cy="457200"/>
        </p:xfrm>
        <a:graphic>
          <a:graphicData uri="http://schemas.openxmlformats.org/drawingml/2006/table">
            <a:tbl>
              <a:tblPr firstRow="1" bandRow="1">
                <a:tableStyleId>{00A15C55-8517-42AA-B614-E9B94910E393}</a:tableStyleId>
              </a:tblPr>
              <a:tblGrid>
                <a:gridCol w="2028383">
                  <a:extLst>
                    <a:ext uri="{9D8B030D-6E8A-4147-A177-3AD203B41FA5}">
                      <a16:colId xmlns:a16="http://schemas.microsoft.com/office/drawing/2014/main" val="2595420156"/>
                    </a:ext>
                  </a:extLst>
                </a:gridCol>
                <a:gridCol w="2552277">
                  <a:extLst>
                    <a:ext uri="{9D8B030D-6E8A-4147-A177-3AD203B41FA5}">
                      <a16:colId xmlns:a16="http://schemas.microsoft.com/office/drawing/2014/main" val="287372960"/>
                    </a:ext>
                  </a:extLst>
                </a:gridCol>
                <a:gridCol w="2319131">
                  <a:extLst>
                    <a:ext uri="{9D8B030D-6E8A-4147-A177-3AD203B41FA5}">
                      <a16:colId xmlns:a16="http://schemas.microsoft.com/office/drawing/2014/main" val="2232972934"/>
                    </a:ext>
                  </a:extLst>
                </a:gridCol>
              </a:tblGrid>
              <a:tr h="0">
                <a:tc>
                  <a:txBody>
                    <a:bodyPr/>
                    <a:lstStyle/>
                    <a:p>
                      <a:pPr algn="ctr"/>
                      <a:r>
                        <a:rPr lang="en-US" sz="2400" dirty="0"/>
                        <a:t>Debit</a:t>
                      </a:r>
                    </a:p>
                  </a:txBody>
                  <a:tcPr>
                    <a:solidFill>
                      <a:schemeClr val="tx2">
                        <a:lumMod val="50000"/>
                        <a:lumOff val="50000"/>
                      </a:schemeClr>
                    </a:solidFill>
                  </a:tcPr>
                </a:tc>
                <a:tc>
                  <a:txBody>
                    <a:bodyPr/>
                    <a:lstStyle/>
                    <a:p>
                      <a:pPr algn="ctr"/>
                      <a:r>
                        <a:rPr lang="en-US" sz="2000" dirty="0"/>
                        <a:t>Nature of Account</a:t>
                      </a:r>
                    </a:p>
                  </a:txBody>
                  <a:tcPr/>
                </a:tc>
                <a:tc>
                  <a:txBody>
                    <a:bodyPr/>
                    <a:lstStyle/>
                    <a:p>
                      <a:pPr algn="ctr"/>
                      <a:r>
                        <a:rPr lang="en-US" sz="2000" dirty="0"/>
                        <a:t>Credit</a:t>
                      </a:r>
                    </a:p>
                  </a:txBody>
                  <a:tcPr>
                    <a:solidFill>
                      <a:schemeClr val="tx2">
                        <a:lumMod val="50000"/>
                        <a:lumOff val="50000"/>
                      </a:schemeClr>
                    </a:solidFill>
                  </a:tcPr>
                </a:tc>
                <a:extLst>
                  <a:ext uri="{0D108BD9-81ED-4DB2-BD59-A6C34878D82A}">
                    <a16:rowId xmlns:a16="http://schemas.microsoft.com/office/drawing/2014/main" val="1906879017"/>
                  </a:ext>
                </a:extLst>
              </a:tr>
            </a:tbl>
          </a:graphicData>
        </a:graphic>
      </p:graphicFrame>
    </p:spTree>
    <p:extLst>
      <p:ext uri="{BB962C8B-B14F-4D97-AF65-F5344CB8AC3E}">
        <p14:creationId xmlns:p14="http://schemas.microsoft.com/office/powerpoint/2010/main" val="1063498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q"/>
            </a:pPr>
            <a:r>
              <a:rPr lang="en-US" b="1" dirty="0">
                <a:solidFill>
                  <a:srgbClr val="0070C0"/>
                </a:solidFill>
              </a:rPr>
              <a:t>The Journal</a:t>
            </a:r>
          </a:p>
        </p:txBody>
      </p:sp>
      <p:sp>
        <p:nvSpPr>
          <p:cNvPr id="3" name="Content Placeholder 2"/>
          <p:cNvSpPr>
            <a:spLocks noGrp="1"/>
          </p:cNvSpPr>
          <p:nvPr>
            <p:ph idx="1"/>
          </p:nvPr>
        </p:nvSpPr>
        <p:spPr>
          <a:xfrm>
            <a:off x="1371600" y="2286000"/>
            <a:ext cx="10648122" cy="3927764"/>
          </a:xfrm>
        </p:spPr>
        <p:txBody>
          <a:bodyPr>
            <a:normAutofit fontScale="77500" lnSpcReduction="20000"/>
          </a:bodyPr>
          <a:lstStyle/>
          <a:p>
            <a:r>
              <a:rPr lang="en-US" sz="3600" dirty="0"/>
              <a:t>The chronological (day by day) record of business transactions</a:t>
            </a:r>
          </a:p>
          <a:p>
            <a:r>
              <a:rPr lang="en-US" sz="3600" dirty="0"/>
              <a:t>Every transaction is settled down with relevant detail</a:t>
            </a:r>
          </a:p>
          <a:p>
            <a:r>
              <a:rPr lang="en-US" sz="3600" dirty="0"/>
              <a:t>It is the </a:t>
            </a:r>
            <a:r>
              <a:rPr lang="en-US" sz="3600" dirty="0">
                <a:solidFill>
                  <a:schemeClr val="accent6">
                    <a:lumMod val="75000"/>
                  </a:schemeClr>
                </a:solidFill>
              </a:rPr>
              <a:t>primary</a:t>
            </a:r>
            <a:r>
              <a:rPr lang="en-US" sz="3600" dirty="0"/>
              <a:t> book in which transactions are recorded </a:t>
            </a:r>
          </a:p>
          <a:p>
            <a:r>
              <a:rPr lang="en-US" sz="3600" dirty="0"/>
              <a:t>Each record in the journal is called </a:t>
            </a:r>
            <a:r>
              <a:rPr lang="en-US" sz="3600" dirty="0">
                <a:solidFill>
                  <a:schemeClr val="accent6">
                    <a:lumMod val="75000"/>
                  </a:schemeClr>
                </a:solidFill>
              </a:rPr>
              <a:t>an Entry</a:t>
            </a:r>
            <a:r>
              <a:rPr lang="en-US" sz="3600" dirty="0"/>
              <a:t> </a:t>
            </a:r>
          </a:p>
          <a:p>
            <a:r>
              <a:rPr lang="en-US" sz="3600" dirty="0"/>
              <a:t>The process of recording transactions in particular accounts is known as </a:t>
            </a:r>
            <a:r>
              <a:rPr lang="en-US" sz="3600" dirty="0">
                <a:solidFill>
                  <a:srgbClr val="C00000"/>
                </a:solidFill>
              </a:rPr>
              <a:t>Journalizing</a:t>
            </a:r>
          </a:p>
          <a:p>
            <a:r>
              <a:rPr lang="en-US" sz="3600" dirty="0"/>
              <a:t>Two types of Journal is there</a:t>
            </a:r>
          </a:p>
          <a:p>
            <a:pPr marL="0" indent="0">
              <a:buNone/>
            </a:pPr>
            <a:r>
              <a:rPr lang="en-US" sz="3600" dirty="0"/>
              <a:t>	</a:t>
            </a:r>
            <a:r>
              <a:rPr lang="en-US" sz="3600" dirty="0">
                <a:solidFill>
                  <a:srgbClr val="FF0000"/>
                </a:solidFill>
              </a:rPr>
              <a:t>General </a:t>
            </a:r>
            <a:r>
              <a:rPr lang="en-US" sz="2600" dirty="0">
                <a:solidFill>
                  <a:schemeClr val="accent2">
                    <a:lumMod val="50000"/>
                  </a:schemeClr>
                </a:solidFill>
              </a:rPr>
              <a:t>(General Journal)</a:t>
            </a:r>
            <a:r>
              <a:rPr lang="en-US" sz="3600" dirty="0"/>
              <a:t> and </a:t>
            </a:r>
            <a:r>
              <a:rPr lang="en-US" sz="3600" dirty="0">
                <a:solidFill>
                  <a:srgbClr val="FF0000"/>
                </a:solidFill>
              </a:rPr>
              <a:t>Specific </a:t>
            </a:r>
            <a:r>
              <a:rPr lang="en-US" sz="2600" dirty="0">
                <a:solidFill>
                  <a:schemeClr val="accent2">
                    <a:lumMod val="50000"/>
                  </a:schemeClr>
                </a:solidFill>
              </a:rPr>
              <a:t>(cash book, Purchase and sales journal etc.)</a:t>
            </a:r>
          </a:p>
          <a:p>
            <a:pPr marL="0" indent="0">
              <a:buNone/>
            </a:pPr>
            <a:endParaRPr lang="en-US" sz="3600" dirty="0">
              <a:solidFill>
                <a:schemeClr val="tx1"/>
              </a:solidFill>
            </a:endParaRPr>
          </a:p>
          <a:p>
            <a:pPr marL="0" indent="0">
              <a:buNone/>
            </a:pPr>
            <a:endParaRPr lang="en-US" sz="3600" dirty="0"/>
          </a:p>
        </p:txBody>
      </p:sp>
      <p:sp>
        <p:nvSpPr>
          <p:cNvPr id="4" name="Footer Placeholder 3">
            <a:extLst>
              <a:ext uri="{FF2B5EF4-FFF2-40B4-BE49-F238E27FC236}">
                <a16:creationId xmlns:a16="http://schemas.microsoft.com/office/drawing/2014/main" id="{C4C7595C-F8CA-4CED-A0F3-0FA78F74F90C}"/>
              </a:ext>
            </a:extLst>
          </p:cNvPr>
          <p:cNvSpPr>
            <a:spLocks noGrp="1"/>
          </p:cNvSpPr>
          <p:nvPr>
            <p:ph type="ftr" sz="quarter" idx="11"/>
          </p:nvPr>
        </p:nvSpPr>
        <p:spPr/>
        <p:txBody>
          <a:bodyPr/>
          <a:lstStyle/>
          <a:p>
            <a:r>
              <a:rPr lang="en-US"/>
              <a:t>Anwar Mughees ALam/ BS(CS)-6 A&amp;B/FIN100/Spring 2019</a:t>
            </a:r>
            <a:endParaRPr lang="en-US" dirty="0"/>
          </a:p>
        </p:txBody>
      </p:sp>
      <p:sp>
        <p:nvSpPr>
          <p:cNvPr id="5" name="Slide Number Placeholder 4">
            <a:extLst>
              <a:ext uri="{FF2B5EF4-FFF2-40B4-BE49-F238E27FC236}">
                <a16:creationId xmlns:a16="http://schemas.microsoft.com/office/drawing/2014/main" id="{CADD0E0E-294B-4ACB-B35F-D061EAFE417D}"/>
              </a:ext>
            </a:extLst>
          </p:cNvPr>
          <p:cNvSpPr>
            <a:spLocks noGrp="1"/>
          </p:cNvSpPr>
          <p:nvPr>
            <p:ph type="sldNum" sz="quarter" idx="12"/>
          </p:nvPr>
        </p:nvSpPr>
        <p:spPr/>
        <p:txBody>
          <a:bodyPr/>
          <a:lstStyle/>
          <a:p>
            <a:fld id="{8657E072-2895-4E48-8DDA-2B70524B5D2C}" type="slidenum">
              <a:rPr lang="en-US" smtClean="0"/>
              <a:t>12</a:t>
            </a:fld>
            <a:endParaRPr lang="en-US"/>
          </a:p>
        </p:txBody>
      </p:sp>
    </p:spTree>
    <p:extLst>
      <p:ext uri="{BB962C8B-B14F-4D97-AF65-F5344CB8AC3E}">
        <p14:creationId xmlns:p14="http://schemas.microsoft.com/office/powerpoint/2010/main" val="1626378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q"/>
            </a:pPr>
            <a:r>
              <a:rPr lang="en-US" b="1" dirty="0">
                <a:solidFill>
                  <a:srgbClr val="0070C0"/>
                </a:solidFill>
              </a:rPr>
              <a:t>Specimen of General Journal</a:t>
            </a:r>
          </a:p>
        </p:txBody>
      </p:sp>
      <p:sp>
        <p:nvSpPr>
          <p:cNvPr id="4" name="Footer Placeholder 3">
            <a:extLst>
              <a:ext uri="{FF2B5EF4-FFF2-40B4-BE49-F238E27FC236}">
                <a16:creationId xmlns:a16="http://schemas.microsoft.com/office/drawing/2014/main" id="{763C69A9-F0FB-4383-9A6D-B0A3462EC273}"/>
              </a:ext>
            </a:extLst>
          </p:cNvPr>
          <p:cNvSpPr>
            <a:spLocks noGrp="1"/>
          </p:cNvSpPr>
          <p:nvPr>
            <p:ph type="ftr" sz="quarter" idx="11"/>
          </p:nvPr>
        </p:nvSpPr>
        <p:spPr/>
        <p:txBody>
          <a:bodyPr/>
          <a:lstStyle/>
          <a:p>
            <a:r>
              <a:rPr lang="en-US"/>
              <a:t>Anwar Mughees ALam/ BS(CS)-6 A&amp;B/FIN100/Spring 2019</a:t>
            </a:r>
            <a:endParaRPr lang="en-US" dirty="0"/>
          </a:p>
        </p:txBody>
      </p:sp>
      <p:sp>
        <p:nvSpPr>
          <p:cNvPr id="5" name="Slide Number Placeholder 4">
            <a:extLst>
              <a:ext uri="{FF2B5EF4-FFF2-40B4-BE49-F238E27FC236}">
                <a16:creationId xmlns:a16="http://schemas.microsoft.com/office/drawing/2014/main" id="{A55BDEA6-5613-464B-AA65-703D6642D217}"/>
              </a:ext>
            </a:extLst>
          </p:cNvPr>
          <p:cNvSpPr>
            <a:spLocks noGrp="1"/>
          </p:cNvSpPr>
          <p:nvPr>
            <p:ph type="sldNum" sz="quarter" idx="12"/>
          </p:nvPr>
        </p:nvSpPr>
        <p:spPr/>
        <p:txBody>
          <a:bodyPr/>
          <a:lstStyle/>
          <a:p>
            <a:fld id="{8657E072-2895-4E48-8DDA-2B70524B5D2C}" type="slidenum">
              <a:rPr lang="en-US" smtClean="0"/>
              <a:t>13</a:t>
            </a:fld>
            <a:endParaRPr lang="en-US"/>
          </a:p>
        </p:txBody>
      </p:sp>
      <p:graphicFrame>
        <p:nvGraphicFramePr>
          <p:cNvPr id="14" name="Content Placeholder 13">
            <a:extLst>
              <a:ext uri="{FF2B5EF4-FFF2-40B4-BE49-F238E27FC236}">
                <a16:creationId xmlns:a16="http://schemas.microsoft.com/office/drawing/2014/main" id="{8876E188-E22B-4221-BB59-76EFA95C3D18}"/>
              </a:ext>
            </a:extLst>
          </p:cNvPr>
          <p:cNvGraphicFramePr>
            <a:graphicFrameLocks noGrp="1"/>
          </p:cNvGraphicFramePr>
          <p:nvPr>
            <p:ph idx="1"/>
            <p:extLst>
              <p:ext uri="{D42A27DB-BD31-4B8C-83A1-F6EECF244321}">
                <p14:modId xmlns:p14="http://schemas.microsoft.com/office/powerpoint/2010/main" val="3875281853"/>
              </p:ext>
            </p:extLst>
          </p:nvPr>
        </p:nvGraphicFramePr>
        <p:xfrm>
          <a:off x="1537252" y="2968487"/>
          <a:ext cx="9531775" cy="2691489"/>
        </p:xfrm>
        <a:graphic>
          <a:graphicData uri="http://schemas.openxmlformats.org/drawingml/2006/table">
            <a:tbl>
              <a:tblPr firstRow="1" firstCol="1" bandRow="1">
                <a:tableStyleId>{D27102A9-8310-4765-A935-A1911B00CA55}</a:tableStyleId>
              </a:tblPr>
              <a:tblGrid>
                <a:gridCol w="1371046">
                  <a:extLst>
                    <a:ext uri="{9D8B030D-6E8A-4147-A177-3AD203B41FA5}">
                      <a16:colId xmlns:a16="http://schemas.microsoft.com/office/drawing/2014/main" val="2373141133"/>
                    </a:ext>
                  </a:extLst>
                </a:gridCol>
                <a:gridCol w="4522814">
                  <a:extLst>
                    <a:ext uri="{9D8B030D-6E8A-4147-A177-3AD203B41FA5}">
                      <a16:colId xmlns:a16="http://schemas.microsoft.com/office/drawing/2014/main" val="2336031637"/>
                    </a:ext>
                  </a:extLst>
                </a:gridCol>
                <a:gridCol w="665966">
                  <a:extLst>
                    <a:ext uri="{9D8B030D-6E8A-4147-A177-3AD203B41FA5}">
                      <a16:colId xmlns:a16="http://schemas.microsoft.com/office/drawing/2014/main" val="3022294760"/>
                    </a:ext>
                  </a:extLst>
                </a:gridCol>
                <a:gridCol w="1497119">
                  <a:extLst>
                    <a:ext uri="{9D8B030D-6E8A-4147-A177-3AD203B41FA5}">
                      <a16:colId xmlns:a16="http://schemas.microsoft.com/office/drawing/2014/main" val="454316064"/>
                    </a:ext>
                  </a:extLst>
                </a:gridCol>
                <a:gridCol w="1474830">
                  <a:extLst>
                    <a:ext uri="{9D8B030D-6E8A-4147-A177-3AD203B41FA5}">
                      <a16:colId xmlns:a16="http://schemas.microsoft.com/office/drawing/2014/main" val="3574073562"/>
                    </a:ext>
                  </a:extLst>
                </a:gridCol>
              </a:tblGrid>
              <a:tr h="405489">
                <a:tc>
                  <a:txBody>
                    <a:bodyPr/>
                    <a:lstStyle/>
                    <a:p>
                      <a:pPr marL="0" marR="0" algn="ctr">
                        <a:lnSpc>
                          <a:spcPct val="107000"/>
                        </a:lnSpc>
                        <a:spcBef>
                          <a:spcPts val="0"/>
                        </a:spcBef>
                        <a:spcAft>
                          <a:spcPts val="0"/>
                        </a:spcAft>
                      </a:pPr>
                      <a:r>
                        <a:rPr lang="en-US" sz="2000" dirty="0">
                          <a:solidFill>
                            <a:schemeClr val="accent5">
                              <a:lumMod val="75000"/>
                            </a:schemeClr>
                          </a:solidFill>
                          <a:effectLst/>
                        </a:rPr>
                        <a:t>Date</a:t>
                      </a:r>
                      <a:endParaRPr lang="en-US" sz="2000" dirty="0">
                        <a:solidFill>
                          <a:schemeClr val="accent5">
                            <a:lumMod val="7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2400" dirty="0">
                          <a:solidFill>
                            <a:schemeClr val="accent5">
                              <a:lumMod val="75000"/>
                            </a:schemeClr>
                          </a:solidFill>
                          <a:effectLst/>
                        </a:rPr>
                        <a:t>Description/Particulars</a:t>
                      </a:r>
                      <a:endParaRPr lang="en-US" sz="2400" dirty="0">
                        <a:solidFill>
                          <a:schemeClr val="accent5">
                            <a:lumMod val="7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2400" dirty="0">
                          <a:solidFill>
                            <a:schemeClr val="accent5">
                              <a:lumMod val="75000"/>
                            </a:schemeClr>
                          </a:solidFill>
                          <a:effectLst/>
                        </a:rPr>
                        <a:t>P/R</a:t>
                      </a:r>
                      <a:endParaRPr lang="en-US" sz="2400" dirty="0">
                        <a:solidFill>
                          <a:schemeClr val="accent5">
                            <a:lumMod val="7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2400" dirty="0">
                          <a:solidFill>
                            <a:schemeClr val="accent5">
                              <a:lumMod val="75000"/>
                            </a:schemeClr>
                          </a:solidFill>
                          <a:effectLst/>
                        </a:rPr>
                        <a:t>Debit</a:t>
                      </a:r>
                      <a:endParaRPr lang="en-US" sz="2400" dirty="0">
                        <a:solidFill>
                          <a:schemeClr val="accent5">
                            <a:lumMod val="7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2400" dirty="0">
                          <a:solidFill>
                            <a:schemeClr val="accent5">
                              <a:lumMod val="75000"/>
                            </a:schemeClr>
                          </a:solidFill>
                          <a:effectLst/>
                        </a:rPr>
                        <a:t>Credit</a:t>
                      </a:r>
                      <a:endParaRPr lang="en-US" sz="2400" dirty="0">
                        <a:solidFill>
                          <a:schemeClr val="accent5">
                            <a:lumMod val="7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9572055"/>
                  </a:ext>
                </a:extLst>
              </a:tr>
              <a:tr h="2286000">
                <a:tc>
                  <a:txBody>
                    <a:bodyPr/>
                    <a:lstStyle/>
                    <a:p>
                      <a:pPr marL="0" marR="0" algn="l">
                        <a:lnSpc>
                          <a:spcPct val="107000"/>
                        </a:lnSpc>
                        <a:spcBef>
                          <a:spcPts val="0"/>
                        </a:spcBef>
                        <a:spcAft>
                          <a:spcPts val="0"/>
                        </a:spcAft>
                      </a:pPr>
                      <a:r>
                        <a:rPr lang="en-US" sz="11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1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1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1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0464479"/>
                  </a:ext>
                </a:extLst>
              </a:tr>
            </a:tbl>
          </a:graphicData>
        </a:graphic>
      </p:graphicFrame>
      <p:sp>
        <p:nvSpPr>
          <p:cNvPr id="16" name="Rectangle 1">
            <a:extLst>
              <a:ext uri="{FF2B5EF4-FFF2-40B4-BE49-F238E27FC236}">
                <a16:creationId xmlns:a16="http://schemas.microsoft.com/office/drawing/2014/main" id="{F5B64E52-6A20-4BA5-8A7E-EA9E5A98DC0F}"/>
              </a:ext>
            </a:extLst>
          </p:cNvPr>
          <p:cNvSpPr>
            <a:spLocks noChangeArrowheads="1"/>
          </p:cNvSpPr>
          <p:nvPr/>
        </p:nvSpPr>
        <p:spPr bwMode="auto">
          <a:xfrm>
            <a:off x="4381652" y="1611919"/>
            <a:ext cx="406393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ABC CORPORATIONS</a:t>
            </a:r>
            <a:endParaRPr kumimoji="0" lang="en-US" altLang="en-US" sz="16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General Journal</a:t>
            </a:r>
            <a:endParaRPr kumimoji="0" lang="en-US" altLang="en-US" sz="16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For the month of January 2018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20869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q"/>
            </a:pPr>
            <a:r>
              <a:rPr lang="en-US" b="1" dirty="0">
                <a:solidFill>
                  <a:srgbClr val="0070C0"/>
                </a:solidFill>
              </a:rPr>
              <a:t>Steps in Journalizing</a:t>
            </a:r>
            <a:br>
              <a:rPr lang="en-US" b="1" dirty="0">
                <a:solidFill>
                  <a:srgbClr val="0070C0"/>
                </a:solidFill>
              </a:rPr>
            </a:br>
            <a:endParaRPr lang="en-US" b="1" dirty="0">
              <a:solidFill>
                <a:srgbClr val="0070C0"/>
              </a:solidFill>
            </a:endParaRPr>
          </a:p>
        </p:txBody>
      </p:sp>
      <p:sp>
        <p:nvSpPr>
          <p:cNvPr id="3" name="Content Placeholder 2"/>
          <p:cNvSpPr>
            <a:spLocks noGrp="1"/>
          </p:cNvSpPr>
          <p:nvPr>
            <p:ph idx="1"/>
          </p:nvPr>
        </p:nvSpPr>
        <p:spPr>
          <a:xfrm>
            <a:off x="1371600" y="2286000"/>
            <a:ext cx="10648122" cy="3927764"/>
          </a:xfrm>
        </p:spPr>
        <p:txBody>
          <a:bodyPr>
            <a:normAutofit fontScale="85000" lnSpcReduction="20000"/>
          </a:bodyPr>
          <a:lstStyle/>
          <a:p>
            <a:r>
              <a:rPr lang="en-US" sz="3600" dirty="0">
                <a:solidFill>
                  <a:schemeClr val="accent6">
                    <a:lumMod val="75000"/>
                  </a:schemeClr>
                </a:solidFill>
              </a:rPr>
              <a:t>Identify</a:t>
            </a:r>
            <a:r>
              <a:rPr lang="en-US" sz="3600" dirty="0"/>
              <a:t> the account involved</a:t>
            </a:r>
          </a:p>
          <a:p>
            <a:r>
              <a:rPr lang="en-US" sz="3600" dirty="0"/>
              <a:t>Determine the </a:t>
            </a:r>
            <a:r>
              <a:rPr lang="en-US" sz="3600" dirty="0">
                <a:solidFill>
                  <a:schemeClr val="accent6">
                    <a:lumMod val="75000"/>
                  </a:schemeClr>
                </a:solidFill>
              </a:rPr>
              <a:t>nature of account</a:t>
            </a:r>
          </a:p>
          <a:p>
            <a:r>
              <a:rPr lang="en-US" sz="3600" dirty="0">
                <a:solidFill>
                  <a:schemeClr val="accent2">
                    <a:lumMod val="75000"/>
                  </a:schemeClr>
                </a:solidFill>
              </a:rPr>
              <a:t>Apply</a:t>
            </a:r>
            <a:r>
              <a:rPr lang="en-US" sz="3600" dirty="0"/>
              <a:t> rules for </a:t>
            </a:r>
            <a:r>
              <a:rPr lang="en-US" sz="3600" dirty="0">
                <a:solidFill>
                  <a:srgbClr val="92D050"/>
                </a:solidFill>
              </a:rPr>
              <a:t>debit</a:t>
            </a:r>
            <a:r>
              <a:rPr lang="en-US" sz="3600" dirty="0"/>
              <a:t> and </a:t>
            </a:r>
            <a:r>
              <a:rPr lang="en-US" sz="3600" dirty="0">
                <a:solidFill>
                  <a:srgbClr val="00B050"/>
                </a:solidFill>
              </a:rPr>
              <a:t>credit</a:t>
            </a:r>
          </a:p>
          <a:p>
            <a:r>
              <a:rPr lang="en-US" sz="3600" dirty="0"/>
              <a:t>Identify which account is debited and credited</a:t>
            </a:r>
          </a:p>
          <a:p>
            <a:r>
              <a:rPr lang="en-US" sz="3600" dirty="0"/>
              <a:t>Record date of transaction</a:t>
            </a:r>
          </a:p>
          <a:p>
            <a:r>
              <a:rPr lang="en-US" sz="3600" dirty="0"/>
              <a:t>Write short narration in brackets in particular or description column</a:t>
            </a:r>
          </a:p>
          <a:p>
            <a:r>
              <a:rPr lang="en-US" sz="3600" dirty="0"/>
              <a:t>Draw </a:t>
            </a:r>
            <a:r>
              <a:rPr lang="en-US" sz="3600" dirty="0">
                <a:solidFill>
                  <a:srgbClr val="0070C0"/>
                </a:solidFill>
              </a:rPr>
              <a:t>a line </a:t>
            </a:r>
            <a:r>
              <a:rPr lang="en-US" sz="3600" dirty="0"/>
              <a:t>which shows the </a:t>
            </a:r>
            <a:r>
              <a:rPr lang="en-US" sz="3600" dirty="0">
                <a:solidFill>
                  <a:srgbClr val="0070C0"/>
                </a:solidFill>
              </a:rPr>
              <a:t>end</a:t>
            </a:r>
            <a:r>
              <a:rPr lang="en-US" sz="3600" dirty="0"/>
              <a:t> of an entry</a:t>
            </a:r>
            <a:endParaRPr lang="en-US" sz="2600" dirty="0">
              <a:solidFill>
                <a:schemeClr val="accent2">
                  <a:lumMod val="50000"/>
                </a:schemeClr>
              </a:solidFill>
            </a:endParaRPr>
          </a:p>
          <a:p>
            <a:pPr marL="0" indent="0">
              <a:buNone/>
            </a:pPr>
            <a:endParaRPr lang="en-US" sz="3600" dirty="0">
              <a:solidFill>
                <a:schemeClr val="tx1"/>
              </a:solidFill>
            </a:endParaRPr>
          </a:p>
          <a:p>
            <a:pPr marL="0" indent="0">
              <a:buNone/>
            </a:pPr>
            <a:endParaRPr lang="en-US" sz="3600" dirty="0"/>
          </a:p>
        </p:txBody>
      </p:sp>
      <p:sp>
        <p:nvSpPr>
          <p:cNvPr id="4" name="Footer Placeholder 3">
            <a:extLst>
              <a:ext uri="{FF2B5EF4-FFF2-40B4-BE49-F238E27FC236}">
                <a16:creationId xmlns:a16="http://schemas.microsoft.com/office/drawing/2014/main" id="{C4C7595C-F8CA-4CED-A0F3-0FA78F74F90C}"/>
              </a:ext>
            </a:extLst>
          </p:cNvPr>
          <p:cNvSpPr>
            <a:spLocks noGrp="1"/>
          </p:cNvSpPr>
          <p:nvPr>
            <p:ph type="ftr" sz="quarter" idx="11"/>
          </p:nvPr>
        </p:nvSpPr>
        <p:spPr/>
        <p:txBody>
          <a:bodyPr/>
          <a:lstStyle/>
          <a:p>
            <a:r>
              <a:rPr lang="en-US"/>
              <a:t>Anwar Mughees ALam/ BS(CS)-6 A&amp;B/FIN100/Spring 2019</a:t>
            </a:r>
            <a:endParaRPr lang="en-US" dirty="0"/>
          </a:p>
        </p:txBody>
      </p:sp>
      <p:sp>
        <p:nvSpPr>
          <p:cNvPr id="5" name="Slide Number Placeholder 4">
            <a:extLst>
              <a:ext uri="{FF2B5EF4-FFF2-40B4-BE49-F238E27FC236}">
                <a16:creationId xmlns:a16="http://schemas.microsoft.com/office/drawing/2014/main" id="{CADD0E0E-294B-4ACB-B35F-D061EAFE417D}"/>
              </a:ext>
            </a:extLst>
          </p:cNvPr>
          <p:cNvSpPr>
            <a:spLocks noGrp="1"/>
          </p:cNvSpPr>
          <p:nvPr>
            <p:ph type="sldNum" sz="quarter" idx="12"/>
          </p:nvPr>
        </p:nvSpPr>
        <p:spPr/>
        <p:txBody>
          <a:bodyPr/>
          <a:lstStyle/>
          <a:p>
            <a:fld id="{8657E072-2895-4E48-8DDA-2B70524B5D2C}" type="slidenum">
              <a:rPr lang="en-US" smtClean="0"/>
              <a:t>14</a:t>
            </a:fld>
            <a:endParaRPr lang="en-US"/>
          </a:p>
        </p:txBody>
      </p:sp>
    </p:spTree>
    <p:extLst>
      <p:ext uri="{BB962C8B-B14F-4D97-AF65-F5344CB8AC3E}">
        <p14:creationId xmlns:p14="http://schemas.microsoft.com/office/powerpoint/2010/main" val="2248011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q"/>
            </a:pPr>
            <a:r>
              <a:rPr lang="en-US" dirty="0"/>
              <a:t> </a:t>
            </a:r>
            <a:r>
              <a:rPr lang="en-US" b="1" dirty="0">
                <a:solidFill>
                  <a:srgbClr val="0070C0"/>
                </a:solidFill>
              </a:rPr>
              <a:t>General Journal Recording</a:t>
            </a:r>
          </a:p>
        </p:txBody>
      </p:sp>
      <p:sp>
        <p:nvSpPr>
          <p:cNvPr id="3" name="Footer Placeholder 2">
            <a:extLst>
              <a:ext uri="{FF2B5EF4-FFF2-40B4-BE49-F238E27FC236}">
                <a16:creationId xmlns:a16="http://schemas.microsoft.com/office/drawing/2014/main" id="{CA5E2335-A0AA-4766-94F8-3948558DBFF5}"/>
              </a:ext>
            </a:extLst>
          </p:cNvPr>
          <p:cNvSpPr>
            <a:spLocks noGrp="1"/>
          </p:cNvSpPr>
          <p:nvPr>
            <p:ph type="ftr" sz="quarter" idx="11"/>
          </p:nvPr>
        </p:nvSpPr>
        <p:spPr/>
        <p:txBody>
          <a:bodyPr/>
          <a:lstStyle/>
          <a:p>
            <a:r>
              <a:rPr lang="en-US"/>
              <a:t>Anwar Mughees ALam/ BS(CS)-6 A&amp;B/FIN100/Spring 2019</a:t>
            </a:r>
            <a:endParaRPr lang="en-US" dirty="0"/>
          </a:p>
        </p:txBody>
      </p:sp>
      <p:sp>
        <p:nvSpPr>
          <p:cNvPr id="4" name="Slide Number Placeholder 3">
            <a:extLst>
              <a:ext uri="{FF2B5EF4-FFF2-40B4-BE49-F238E27FC236}">
                <a16:creationId xmlns:a16="http://schemas.microsoft.com/office/drawing/2014/main" id="{14977639-318D-43F3-AC17-F18176589048}"/>
              </a:ext>
            </a:extLst>
          </p:cNvPr>
          <p:cNvSpPr>
            <a:spLocks noGrp="1"/>
          </p:cNvSpPr>
          <p:nvPr>
            <p:ph type="sldNum" sz="quarter" idx="12"/>
          </p:nvPr>
        </p:nvSpPr>
        <p:spPr/>
        <p:txBody>
          <a:bodyPr/>
          <a:lstStyle/>
          <a:p>
            <a:fld id="{8657E072-2895-4E48-8DDA-2B70524B5D2C}" type="slidenum">
              <a:rPr lang="en-US" smtClean="0"/>
              <a:t>15</a:t>
            </a:fld>
            <a:endParaRPr lang="en-US"/>
          </a:p>
        </p:txBody>
      </p:sp>
      <p:pic>
        <p:nvPicPr>
          <p:cNvPr id="6" name="Picture 5">
            <a:extLst>
              <a:ext uri="{FF2B5EF4-FFF2-40B4-BE49-F238E27FC236}">
                <a16:creationId xmlns:a16="http://schemas.microsoft.com/office/drawing/2014/main" id="{52053AA4-58C0-493C-AB38-7F4BEA474488}"/>
              </a:ext>
            </a:extLst>
          </p:cNvPr>
          <p:cNvPicPr>
            <a:picLocks noChangeAspect="1"/>
          </p:cNvPicPr>
          <p:nvPr/>
        </p:nvPicPr>
        <p:blipFill rotWithShape="1">
          <a:blip r:embed="rId2">
            <a:extLst>
              <a:ext uri="{28A0092B-C50C-407E-A947-70E740481C1C}">
                <a14:useLocalDpi xmlns:a14="http://schemas.microsoft.com/office/drawing/2010/main" val="0"/>
              </a:ext>
            </a:extLst>
          </a:blip>
          <a:srcRect l="8582" t="52720" r="9623" b="10340"/>
          <a:stretch/>
        </p:blipFill>
        <p:spPr>
          <a:xfrm>
            <a:off x="1126435" y="2171700"/>
            <a:ext cx="10058399" cy="3261691"/>
          </a:xfrm>
          <a:prstGeom prst="rect">
            <a:avLst/>
          </a:prstGeom>
        </p:spPr>
      </p:pic>
    </p:spTree>
    <p:extLst>
      <p:ext uri="{BB962C8B-B14F-4D97-AF65-F5344CB8AC3E}">
        <p14:creationId xmlns:p14="http://schemas.microsoft.com/office/powerpoint/2010/main" val="2544293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598024"/>
            <a:ext cx="9601200" cy="1485900"/>
          </a:xfrm>
        </p:spPr>
        <p:txBody>
          <a:bodyPr/>
          <a:lstStyle/>
          <a:p>
            <a:pPr marL="571500" indent="-571500">
              <a:buFont typeface="Wingdings" panose="05000000000000000000" pitchFamily="2" charset="2"/>
              <a:buChar char="q"/>
            </a:pPr>
            <a:r>
              <a:rPr lang="en-US" b="1" dirty="0">
                <a:solidFill>
                  <a:srgbClr val="0070C0"/>
                </a:solidFill>
              </a:rPr>
              <a:t> The Ledger</a:t>
            </a:r>
          </a:p>
        </p:txBody>
      </p:sp>
      <p:sp>
        <p:nvSpPr>
          <p:cNvPr id="3" name="Content Placeholder 2"/>
          <p:cNvSpPr>
            <a:spLocks noGrp="1"/>
          </p:cNvSpPr>
          <p:nvPr>
            <p:ph idx="1"/>
          </p:nvPr>
        </p:nvSpPr>
        <p:spPr>
          <a:xfrm>
            <a:off x="1371600" y="2286000"/>
            <a:ext cx="9601200" cy="4167386"/>
          </a:xfrm>
        </p:spPr>
        <p:txBody>
          <a:bodyPr>
            <a:normAutofit fontScale="92500" lnSpcReduction="20000"/>
          </a:bodyPr>
          <a:lstStyle/>
          <a:p>
            <a:r>
              <a:rPr lang="en-US" sz="3200" dirty="0"/>
              <a:t>An AS includes a separate record of for each item that appears in accounting records</a:t>
            </a:r>
          </a:p>
          <a:p>
            <a:r>
              <a:rPr lang="en-US" sz="3200" dirty="0"/>
              <a:t>The record used to keep track of the increase and decrease in accounts is termed as </a:t>
            </a:r>
            <a:r>
              <a:rPr lang="en-US" sz="3200" dirty="0">
                <a:solidFill>
                  <a:srgbClr val="FF0000"/>
                </a:solidFill>
              </a:rPr>
              <a:t>ledger account </a:t>
            </a:r>
            <a:r>
              <a:rPr lang="en-US" sz="3200" dirty="0"/>
              <a:t>or </a:t>
            </a:r>
            <a:r>
              <a:rPr lang="en-US" sz="3200" dirty="0">
                <a:solidFill>
                  <a:srgbClr val="FF0000"/>
                </a:solidFill>
              </a:rPr>
              <a:t>account</a:t>
            </a:r>
          </a:p>
          <a:p>
            <a:r>
              <a:rPr lang="en-US" sz="3200" dirty="0">
                <a:solidFill>
                  <a:schemeClr val="tx1"/>
                </a:solidFill>
              </a:rPr>
              <a:t>Leger define as;</a:t>
            </a:r>
          </a:p>
          <a:p>
            <a:r>
              <a:rPr lang="en-US" sz="3200" dirty="0">
                <a:solidFill>
                  <a:schemeClr val="tx1"/>
                </a:solidFill>
              </a:rPr>
              <a:t>The entire collection of all accounts debited or credited in the journal or its subsidiary books. Or</a:t>
            </a:r>
          </a:p>
          <a:p>
            <a:r>
              <a:rPr lang="en-US" sz="3200" dirty="0">
                <a:solidFill>
                  <a:schemeClr val="tx1"/>
                </a:solidFill>
              </a:rPr>
              <a:t>The entire group of accounts is kept together in an accounting record called ledger.</a:t>
            </a:r>
          </a:p>
        </p:txBody>
      </p:sp>
      <p:sp>
        <p:nvSpPr>
          <p:cNvPr id="4" name="Footer Placeholder 3">
            <a:extLst>
              <a:ext uri="{FF2B5EF4-FFF2-40B4-BE49-F238E27FC236}">
                <a16:creationId xmlns:a16="http://schemas.microsoft.com/office/drawing/2014/main" id="{A8710FE1-4253-41B5-99A3-E698DF975219}"/>
              </a:ext>
            </a:extLst>
          </p:cNvPr>
          <p:cNvSpPr>
            <a:spLocks noGrp="1"/>
          </p:cNvSpPr>
          <p:nvPr>
            <p:ph type="ftr" sz="quarter" idx="11"/>
          </p:nvPr>
        </p:nvSpPr>
        <p:spPr/>
        <p:txBody>
          <a:bodyPr/>
          <a:lstStyle/>
          <a:p>
            <a:r>
              <a:rPr lang="en-US"/>
              <a:t>Anwar Mughees ALam/ BS(CS)-6 A&amp;B/FIN100/Spring 2019</a:t>
            </a:r>
            <a:endParaRPr lang="en-US" dirty="0"/>
          </a:p>
        </p:txBody>
      </p:sp>
      <p:sp>
        <p:nvSpPr>
          <p:cNvPr id="5" name="Slide Number Placeholder 4">
            <a:extLst>
              <a:ext uri="{FF2B5EF4-FFF2-40B4-BE49-F238E27FC236}">
                <a16:creationId xmlns:a16="http://schemas.microsoft.com/office/drawing/2014/main" id="{6F36D83D-BAA8-42B0-91B8-8107FFF83A69}"/>
              </a:ext>
            </a:extLst>
          </p:cNvPr>
          <p:cNvSpPr>
            <a:spLocks noGrp="1"/>
          </p:cNvSpPr>
          <p:nvPr>
            <p:ph type="sldNum" sz="quarter" idx="12"/>
          </p:nvPr>
        </p:nvSpPr>
        <p:spPr/>
        <p:txBody>
          <a:bodyPr/>
          <a:lstStyle/>
          <a:p>
            <a:fld id="{8657E072-2895-4E48-8DDA-2B70524B5D2C}" type="slidenum">
              <a:rPr lang="en-US" smtClean="0"/>
              <a:t>16</a:t>
            </a:fld>
            <a:endParaRPr lang="en-US"/>
          </a:p>
        </p:txBody>
      </p:sp>
    </p:spTree>
    <p:extLst>
      <p:ext uri="{BB962C8B-B14F-4D97-AF65-F5344CB8AC3E}">
        <p14:creationId xmlns:p14="http://schemas.microsoft.com/office/powerpoint/2010/main" val="231852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q"/>
            </a:pPr>
            <a:r>
              <a:rPr lang="en-US" b="1" dirty="0">
                <a:solidFill>
                  <a:srgbClr val="0070C0"/>
                </a:solidFill>
              </a:rPr>
              <a:t>Forms of Ledger Account </a:t>
            </a:r>
          </a:p>
        </p:txBody>
      </p:sp>
      <p:sp>
        <p:nvSpPr>
          <p:cNvPr id="3" name="Content Placeholder 2"/>
          <p:cNvSpPr>
            <a:spLocks noGrp="1"/>
          </p:cNvSpPr>
          <p:nvPr>
            <p:ph idx="1"/>
          </p:nvPr>
        </p:nvSpPr>
        <p:spPr/>
        <p:txBody>
          <a:bodyPr>
            <a:normAutofit/>
          </a:bodyPr>
          <a:lstStyle/>
          <a:p>
            <a:r>
              <a:rPr lang="en-US" sz="3200" dirty="0"/>
              <a:t>Two forms of leger account</a:t>
            </a:r>
          </a:p>
          <a:p>
            <a:r>
              <a:rPr lang="en-US" sz="3200" dirty="0">
                <a:solidFill>
                  <a:srgbClr val="FF0000"/>
                </a:solidFill>
              </a:rPr>
              <a:t>Standard</a:t>
            </a:r>
            <a:r>
              <a:rPr lang="en-US" sz="3200" dirty="0">
                <a:solidFill>
                  <a:schemeClr val="tx1"/>
                </a:solidFill>
              </a:rPr>
              <a:t> (T account or skeleton) Ledger</a:t>
            </a:r>
          </a:p>
          <a:p>
            <a:r>
              <a:rPr lang="en-US" sz="3200" dirty="0">
                <a:solidFill>
                  <a:srgbClr val="FF0000"/>
                </a:solidFill>
              </a:rPr>
              <a:t>Running</a:t>
            </a:r>
            <a:r>
              <a:rPr lang="en-US" sz="3200" dirty="0">
                <a:solidFill>
                  <a:schemeClr val="tx1"/>
                </a:solidFill>
              </a:rPr>
              <a:t> Balance (self balancing) Ledger</a:t>
            </a:r>
          </a:p>
          <a:p>
            <a:pPr marL="0" indent="0">
              <a:buNone/>
            </a:pPr>
            <a:endParaRPr lang="en-US" sz="3200" b="1" dirty="0">
              <a:solidFill>
                <a:srgbClr val="0070C0"/>
              </a:solidFill>
            </a:endParaRPr>
          </a:p>
        </p:txBody>
      </p:sp>
      <p:sp>
        <p:nvSpPr>
          <p:cNvPr id="5" name="Footer Placeholder 4">
            <a:extLst>
              <a:ext uri="{FF2B5EF4-FFF2-40B4-BE49-F238E27FC236}">
                <a16:creationId xmlns:a16="http://schemas.microsoft.com/office/drawing/2014/main" id="{9F85AFE2-CA1E-49F2-AFFB-4422492392F6}"/>
              </a:ext>
            </a:extLst>
          </p:cNvPr>
          <p:cNvSpPr>
            <a:spLocks noGrp="1"/>
          </p:cNvSpPr>
          <p:nvPr>
            <p:ph type="ftr" sz="quarter" idx="11"/>
          </p:nvPr>
        </p:nvSpPr>
        <p:spPr/>
        <p:txBody>
          <a:bodyPr/>
          <a:lstStyle/>
          <a:p>
            <a:r>
              <a:rPr lang="en-US"/>
              <a:t>Anwar Mughees ALam/ BS(CS)-6 A&amp;B/FIN100/Spring 2019</a:t>
            </a:r>
            <a:endParaRPr lang="en-US" dirty="0"/>
          </a:p>
        </p:txBody>
      </p:sp>
      <p:sp>
        <p:nvSpPr>
          <p:cNvPr id="6" name="Slide Number Placeholder 5">
            <a:extLst>
              <a:ext uri="{FF2B5EF4-FFF2-40B4-BE49-F238E27FC236}">
                <a16:creationId xmlns:a16="http://schemas.microsoft.com/office/drawing/2014/main" id="{A0427492-554E-4561-9B91-4E9EBF4333DE}"/>
              </a:ext>
            </a:extLst>
          </p:cNvPr>
          <p:cNvSpPr>
            <a:spLocks noGrp="1"/>
          </p:cNvSpPr>
          <p:nvPr>
            <p:ph type="sldNum" sz="quarter" idx="12"/>
          </p:nvPr>
        </p:nvSpPr>
        <p:spPr/>
        <p:txBody>
          <a:bodyPr/>
          <a:lstStyle/>
          <a:p>
            <a:fld id="{8657E072-2895-4E48-8DDA-2B70524B5D2C}" type="slidenum">
              <a:rPr lang="en-US" smtClean="0"/>
              <a:t>17</a:t>
            </a:fld>
            <a:endParaRPr lang="en-US"/>
          </a:p>
        </p:txBody>
      </p:sp>
    </p:spTree>
    <p:extLst>
      <p:ext uri="{BB962C8B-B14F-4D97-AF65-F5344CB8AC3E}">
        <p14:creationId xmlns:p14="http://schemas.microsoft.com/office/powerpoint/2010/main" val="2361696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itle 127"/>
          <p:cNvSpPr>
            <a:spLocks noGrp="1"/>
          </p:cNvSpPr>
          <p:nvPr>
            <p:ph type="title"/>
          </p:nvPr>
        </p:nvSpPr>
        <p:spPr/>
        <p:txBody>
          <a:bodyPr/>
          <a:lstStyle/>
          <a:p>
            <a:pPr marL="571500" indent="-571500">
              <a:buFont typeface="Wingdings" panose="05000000000000000000" pitchFamily="2" charset="2"/>
              <a:buChar char="q"/>
            </a:pPr>
            <a:r>
              <a:rPr lang="en-US" b="1" dirty="0">
                <a:solidFill>
                  <a:srgbClr val="0070C0"/>
                </a:solidFill>
              </a:rPr>
              <a:t>Ledger Specimen </a:t>
            </a:r>
            <a:endParaRPr lang="en-US" dirty="0"/>
          </a:p>
        </p:txBody>
      </p:sp>
      <p:sp>
        <p:nvSpPr>
          <p:cNvPr id="3" name="Footer Placeholder 2">
            <a:extLst>
              <a:ext uri="{FF2B5EF4-FFF2-40B4-BE49-F238E27FC236}">
                <a16:creationId xmlns:a16="http://schemas.microsoft.com/office/drawing/2014/main" id="{C434DFF9-DE2A-4412-8E93-2B87D91F15C4}"/>
              </a:ext>
            </a:extLst>
          </p:cNvPr>
          <p:cNvSpPr>
            <a:spLocks noGrp="1"/>
          </p:cNvSpPr>
          <p:nvPr>
            <p:ph type="ftr" sz="quarter" idx="11"/>
          </p:nvPr>
        </p:nvSpPr>
        <p:spPr>
          <a:xfrm>
            <a:off x="2893564" y="6467454"/>
            <a:ext cx="6280830" cy="404614"/>
          </a:xfrm>
        </p:spPr>
        <p:txBody>
          <a:bodyPr/>
          <a:lstStyle/>
          <a:p>
            <a:r>
              <a:rPr lang="en-US"/>
              <a:t>Anwar Mughees ALam/ BS(CS)-6 A&amp;B/FIN100/Spring 2019</a:t>
            </a:r>
            <a:endParaRPr lang="en-US" dirty="0"/>
          </a:p>
        </p:txBody>
      </p:sp>
      <p:sp>
        <p:nvSpPr>
          <p:cNvPr id="4" name="Slide Number Placeholder 3">
            <a:extLst>
              <a:ext uri="{FF2B5EF4-FFF2-40B4-BE49-F238E27FC236}">
                <a16:creationId xmlns:a16="http://schemas.microsoft.com/office/drawing/2014/main" id="{7C33DA98-A16C-4A95-97AC-D38EB69B4DF9}"/>
              </a:ext>
            </a:extLst>
          </p:cNvPr>
          <p:cNvSpPr>
            <a:spLocks noGrp="1"/>
          </p:cNvSpPr>
          <p:nvPr>
            <p:ph type="sldNum" sz="quarter" idx="12"/>
          </p:nvPr>
        </p:nvSpPr>
        <p:spPr/>
        <p:txBody>
          <a:bodyPr/>
          <a:lstStyle/>
          <a:p>
            <a:fld id="{8657E072-2895-4E48-8DDA-2B70524B5D2C}" type="slidenum">
              <a:rPr lang="en-US" smtClean="0"/>
              <a:t>18</a:t>
            </a:fld>
            <a:endParaRPr lang="en-US"/>
          </a:p>
        </p:txBody>
      </p:sp>
      <p:sp>
        <p:nvSpPr>
          <p:cNvPr id="10" name="Rectangle 1">
            <a:extLst>
              <a:ext uri="{FF2B5EF4-FFF2-40B4-BE49-F238E27FC236}">
                <a16:creationId xmlns:a16="http://schemas.microsoft.com/office/drawing/2014/main" id="{17FA5ED7-B5EF-4071-A399-63636486BA77}"/>
              </a:ext>
            </a:extLst>
          </p:cNvPr>
          <p:cNvSpPr>
            <a:spLocks noChangeArrowheads="1"/>
          </p:cNvSpPr>
          <p:nvPr/>
        </p:nvSpPr>
        <p:spPr bwMode="auto">
          <a:xfrm>
            <a:off x="4546489" y="1663712"/>
            <a:ext cx="406393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ABC CORPORATIONS</a:t>
            </a:r>
            <a:endParaRPr kumimoji="0" lang="en-US" altLang="en-US" sz="16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General Ledger</a:t>
            </a:r>
            <a:endParaRPr kumimoji="0" lang="en-US" altLang="en-US" sz="16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For the month of January 2018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FFD6A2E4-189F-45C6-B7EC-62128748AD01}"/>
              </a:ext>
            </a:extLst>
          </p:cNvPr>
          <p:cNvSpPr txBox="1"/>
          <p:nvPr/>
        </p:nvSpPr>
        <p:spPr>
          <a:xfrm>
            <a:off x="4210878" y="2935435"/>
            <a:ext cx="3922643" cy="523220"/>
          </a:xfrm>
          <a:prstGeom prst="rect">
            <a:avLst/>
          </a:prstGeom>
          <a:noFill/>
        </p:spPr>
        <p:txBody>
          <a:bodyPr wrap="square" rtlCol="0">
            <a:spAutoFit/>
          </a:bodyPr>
          <a:lstStyle/>
          <a:p>
            <a:pPr algn="ctr"/>
            <a:r>
              <a:rPr lang="en-US" sz="2800" b="1" dirty="0">
                <a:solidFill>
                  <a:schemeClr val="accent2">
                    <a:lumMod val="75000"/>
                  </a:schemeClr>
                </a:solidFill>
              </a:rPr>
              <a:t>Title of Account</a:t>
            </a:r>
          </a:p>
        </p:txBody>
      </p:sp>
      <p:sp>
        <p:nvSpPr>
          <p:cNvPr id="5" name="TextBox 4">
            <a:extLst>
              <a:ext uri="{FF2B5EF4-FFF2-40B4-BE49-F238E27FC236}">
                <a16:creationId xmlns:a16="http://schemas.microsoft.com/office/drawing/2014/main" id="{073D43BF-FB9D-40BF-B7D9-ACDA9D7F30CD}"/>
              </a:ext>
            </a:extLst>
          </p:cNvPr>
          <p:cNvSpPr txBox="1"/>
          <p:nvPr/>
        </p:nvSpPr>
        <p:spPr>
          <a:xfrm>
            <a:off x="1689652" y="3089323"/>
            <a:ext cx="768626" cy="369332"/>
          </a:xfrm>
          <a:prstGeom prst="rect">
            <a:avLst/>
          </a:prstGeom>
          <a:noFill/>
        </p:spPr>
        <p:txBody>
          <a:bodyPr wrap="square" rtlCol="0">
            <a:spAutoFit/>
          </a:bodyPr>
          <a:lstStyle/>
          <a:p>
            <a:r>
              <a:rPr lang="en-US" dirty="0"/>
              <a:t>Dr.</a:t>
            </a:r>
          </a:p>
        </p:txBody>
      </p:sp>
      <p:graphicFrame>
        <p:nvGraphicFramePr>
          <p:cNvPr id="11" name="Table 10">
            <a:extLst>
              <a:ext uri="{FF2B5EF4-FFF2-40B4-BE49-F238E27FC236}">
                <a16:creationId xmlns:a16="http://schemas.microsoft.com/office/drawing/2014/main" id="{38F48B1A-2957-4ECE-B809-EC19335EBEB2}"/>
              </a:ext>
            </a:extLst>
          </p:cNvPr>
          <p:cNvGraphicFramePr>
            <a:graphicFrameLocks noGrp="1"/>
          </p:cNvGraphicFramePr>
          <p:nvPr>
            <p:extLst>
              <p:ext uri="{D42A27DB-BD31-4B8C-83A1-F6EECF244321}">
                <p14:modId xmlns:p14="http://schemas.microsoft.com/office/powerpoint/2010/main" val="2086110354"/>
              </p:ext>
            </p:extLst>
          </p:nvPr>
        </p:nvGraphicFramePr>
        <p:xfrm>
          <a:off x="1358678" y="3493747"/>
          <a:ext cx="10528522" cy="2679700"/>
        </p:xfrm>
        <a:graphic>
          <a:graphicData uri="http://schemas.openxmlformats.org/drawingml/2006/table">
            <a:tbl>
              <a:tblPr firstRow="1" firstCol="1" bandRow="1">
                <a:tableStyleId>{BDBED569-4797-4DF1-A0F4-6AAB3CD982D8}</a:tableStyleId>
              </a:tblPr>
              <a:tblGrid>
                <a:gridCol w="790997">
                  <a:extLst>
                    <a:ext uri="{9D8B030D-6E8A-4147-A177-3AD203B41FA5}">
                      <a16:colId xmlns:a16="http://schemas.microsoft.com/office/drawing/2014/main" val="4034162157"/>
                    </a:ext>
                  </a:extLst>
                </a:gridCol>
                <a:gridCol w="2806805">
                  <a:extLst>
                    <a:ext uri="{9D8B030D-6E8A-4147-A177-3AD203B41FA5}">
                      <a16:colId xmlns:a16="http://schemas.microsoft.com/office/drawing/2014/main" val="159067586"/>
                    </a:ext>
                  </a:extLst>
                </a:gridCol>
                <a:gridCol w="661224">
                  <a:extLst>
                    <a:ext uri="{9D8B030D-6E8A-4147-A177-3AD203B41FA5}">
                      <a16:colId xmlns:a16="http://schemas.microsoft.com/office/drawing/2014/main" val="1099653224"/>
                    </a:ext>
                  </a:extLst>
                </a:gridCol>
                <a:gridCol w="1161776">
                  <a:extLst>
                    <a:ext uri="{9D8B030D-6E8A-4147-A177-3AD203B41FA5}">
                      <a16:colId xmlns:a16="http://schemas.microsoft.com/office/drawing/2014/main" val="4253580639"/>
                    </a:ext>
                  </a:extLst>
                </a:gridCol>
                <a:gridCol w="790997">
                  <a:extLst>
                    <a:ext uri="{9D8B030D-6E8A-4147-A177-3AD203B41FA5}">
                      <a16:colId xmlns:a16="http://schemas.microsoft.com/office/drawing/2014/main" val="2390318360"/>
                    </a:ext>
                  </a:extLst>
                </a:gridCol>
                <a:gridCol w="2806805">
                  <a:extLst>
                    <a:ext uri="{9D8B030D-6E8A-4147-A177-3AD203B41FA5}">
                      <a16:colId xmlns:a16="http://schemas.microsoft.com/office/drawing/2014/main" val="2514254891"/>
                    </a:ext>
                  </a:extLst>
                </a:gridCol>
                <a:gridCol w="563337">
                  <a:extLst>
                    <a:ext uri="{9D8B030D-6E8A-4147-A177-3AD203B41FA5}">
                      <a16:colId xmlns:a16="http://schemas.microsoft.com/office/drawing/2014/main" val="3073309418"/>
                    </a:ext>
                  </a:extLst>
                </a:gridCol>
                <a:gridCol w="946581">
                  <a:extLst>
                    <a:ext uri="{9D8B030D-6E8A-4147-A177-3AD203B41FA5}">
                      <a16:colId xmlns:a16="http://schemas.microsoft.com/office/drawing/2014/main" val="2743212506"/>
                    </a:ext>
                  </a:extLst>
                </a:gridCol>
              </a:tblGrid>
              <a:tr h="393700">
                <a:tc>
                  <a:txBody>
                    <a:bodyPr/>
                    <a:lstStyle/>
                    <a:p>
                      <a:pPr marL="0" marR="0" algn="ctr">
                        <a:lnSpc>
                          <a:spcPct val="107000"/>
                        </a:lnSpc>
                        <a:spcBef>
                          <a:spcPts val="0"/>
                        </a:spcBef>
                        <a:spcAft>
                          <a:spcPts val="0"/>
                        </a:spcAft>
                      </a:pPr>
                      <a:r>
                        <a:rPr lang="en-US" sz="1800" dirty="0">
                          <a:effectLst/>
                        </a:rPr>
                        <a:t>Date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Description/Particulars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P/R</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Amount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Date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Description/Particulars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P/R</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Amount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681924636"/>
                  </a:ext>
                </a:extLst>
              </a:tr>
              <a:tr h="2286000">
                <a:tc>
                  <a:txBody>
                    <a:bodyPr/>
                    <a:lstStyle/>
                    <a:p>
                      <a:pPr marL="0" marR="0" algn="l">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1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1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107798687"/>
                  </a:ext>
                </a:extLst>
              </a:tr>
            </a:tbl>
          </a:graphicData>
        </a:graphic>
      </p:graphicFrame>
      <p:cxnSp>
        <p:nvCxnSpPr>
          <p:cNvPr id="14" name="Straight Connector 13">
            <a:extLst>
              <a:ext uri="{FF2B5EF4-FFF2-40B4-BE49-F238E27FC236}">
                <a16:creationId xmlns:a16="http://schemas.microsoft.com/office/drawing/2014/main" id="{7DC3713B-722F-4A65-A3E5-F50236CDAE21}"/>
              </a:ext>
            </a:extLst>
          </p:cNvPr>
          <p:cNvCxnSpPr>
            <a:cxnSpLocks/>
          </p:cNvCxnSpPr>
          <p:nvPr/>
        </p:nvCxnSpPr>
        <p:spPr>
          <a:xfrm>
            <a:off x="6803367" y="3501081"/>
            <a:ext cx="0" cy="2672366"/>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7551E669-9EB7-47ED-B8CB-4B719C544377}"/>
              </a:ext>
            </a:extLst>
          </p:cNvPr>
          <p:cNvSpPr txBox="1"/>
          <p:nvPr/>
        </p:nvSpPr>
        <p:spPr>
          <a:xfrm>
            <a:off x="10972800" y="3037771"/>
            <a:ext cx="768626" cy="369332"/>
          </a:xfrm>
          <a:prstGeom prst="rect">
            <a:avLst/>
          </a:prstGeom>
          <a:noFill/>
        </p:spPr>
        <p:txBody>
          <a:bodyPr wrap="square" rtlCol="0">
            <a:spAutoFit/>
          </a:bodyPr>
          <a:lstStyle/>
          <a:p>
            <a:r>
              <a:rPr lang="en-US" dirty="0"/>
              <a:t>Cr.</a:t>
            </a:r>
          </a:p>
        </p:txBody>
      </p:sp>
      <p:sp>
        <p:nvSpPr>
          <p:cNvPr id="16" name="TextBox 15">
            <a:extLst>
              <a:ext uri="{FF2B5EF4-FFF2-40B4-BE49-F238E27FC236}">
                <a16:creationId xmlns:a16="http://schemas.microsoft.com/office/drawing/2014/main" id="{C373A706-01AC-44A6-B9B1-9F3D4331E1E0}"/>
              </a:ext>
            </a:extLst>
          </p:cNvPr>
          <p:cNvSpPr txBox="1"/>
          <p:nvPr/>
        </p:nvSpPr>
        <p:spPr>
          <a:xfrm>
            <a:off x="1371600" y="1663712"/>
            <a:ext cx="2736166" cy="369332"/>
          </a:xfrm>
          <a:prstGeom prst="rect">
            <a:avLst/>
          </a:prstGeom>
          <a:noFill/>
        </p:spPr>
        <p:txBody>
          <a:bodyPr wrap="square" rtlCol="0">
            <a:spAutoFit/>
          </a:bodyPr>
          <a:lstStyle/>
          <a:p>
            <a:r>
              <a:rPr lang="en-US" b="1" dirty="0"/>
              <a:t>Standard Ledger</a:t>
            </a:r>
          </a:p>
        </p:txBody>
      </p:sp>
    </p:spTree>
    <p:extLst>
      <p:ext uri="{BB962C8B-B14F-4D97-AF65-F5344CB8AC3E}">
        <p14:creationId xmlns:p14="http://schemas.microsoft.com/office/powerpoint/2010/main" val="571234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itle 127"/>
          <p:cNvSpPr>
            <a:spLocks noGrp="1"/>
          </p:cNvSpPr>
          <p:nvPr>
            <p:ph type="title"/>
          </p:nvPr>
        </p:nvSpPr>
        <p:spPr/>
        <p:txBody>
          <a:bodyPr/>
          <a:lstStyle/>
          <a:p>
            <a:pPr marL="571500" indent="-571500">
              <a:buFont typeface="Wingdings" panose="05000000000000000000" pitchFamily="2" charset="2"/>
              <a:buChar char="q"/>
            </a:pPr>
            <a:r>
              <a:rPr lang="en-US" b="1" dirty="0">
                <a:solidFill>
                  <a:srgbClr val="0070C0"/>
                </a:solidFill>
              </a:rPr>
              <a:t>Ledger Specimen </a:t>
            </a:r>
            <a:endParaRPr lang="en-US" dirty="0"/>
          </a:p>
        </p:txBody>
      </p:sp>
      <p:sp>
        <p:nvSpPr>
          <p:cNvPr id="3" name="Footer Placeholder 2">
            <a:extLst>
              <a:ext uri="{FF2B5EF4-FFF2-40B4-BE49-F238E27FC236}">
                <a16:creationId xmlns:a16="http://schemas.microsoft.com/office/drawing/2014/main" id="{C434DFF9-DE2A-4412-8E93-2B87D91F15C4}"/>
              </a:ext>
            </a:extLst>
          </p:cNvPr>
          <p:cNvSpPr>
            <a:spLocks noGrp="1"/>
          </p:cNvSpPr>
          <p:nvPr>
            <p:ph type="ftr" sz="quarter" idx="11"/>
          </p:nvPr>
        </p:nvSpPr>
        <p:spPr>
          <a:xfrm>
            <a:off x="2893564" y="6467454"/>
            <a:ext cx="6280830" cy="404614"/>
          </a:xfrm>
        </p:spPr>
        <p:txBody>
          <a:bodyPr/>
          <a:lstStyle/>
          <a:p>
            <a:r>
              <a:rPr lang="en-US"/>
              <a:t>Anwar Mughees ALam/ BS(CS)-6 A&amp;B/FIN100/Spring 2019</a:t>
            </a:r>
            <a:endParaRPr lang="en-US" dirty="0"/>
          </a:p>
        </p:txBody>
      </p:sp>
      <p:sp>
        <p:nvSpPr>
          <p:cNvPr id="4" name="Slide Number Placeholder 3">
            <a:extLst>
              <a:ext uri="{FF2B5EF4-FFF2-40B4-BE49-F238E27FC236}">
                <a16:creationId xmlns:a16="http://schemas.microsoft.com/office/drawing/2014/main" id="{7C33DA98-A16C-4A95-97AC-D38EB69B4DF9}"/>
              </a:ext>
            </a:extLst>
          </p:cNvPr>
          <p:cNvSpPr>
            <a:spLocks noGrp="1"/>
          </p:cNvSpPr>
          <p:nvPr>
            <p:ph type="sldNum" sz="quarter" idx="12"/>
          </p:nvPr>
        </p:nvSpPr>
        <p:spPr/>
        <p:txBody>
          <a:bodyPr/>
          <a:lstStyle/>
          <a:p>
            <a:fld id="{8657E072-2895-4E48-8DDA-2B70524B5D2C}" type="slidenum">
              <a:rPr lang="en-US" smtClean="0"/>
              <a:t>19</a:t>
            </a:fld>
            <a:endParaRPr lang="en-US"/>
          </a:p>
        </p:txBody>
      </p:sp>
      <p:sp>
        <p:nvSpPr>
          <p:cNvPr id="10" name="Rectangle 1">
            <a:extLst>
              <a:ext uri="{FF2B5EF4-FFF2-40B4-BE49-F238E27FC236}">
                <a16:creationId xmlns:a16="http://schemas.microsoft.com/office/drawing/2014/main" id="{17FA5ED7-B5EF-4071-A399-63636486BA77}"/>
              </a:ext>
            </a:extLst>
          </p:cNvPr>
          <p:cNvSpPr>
            <a:spLocks noChangeArrowheads="1"/>
          </p:cNvSpPr>
          <p:nvPr/>
        </p:nvSpPr>
        <p:spPr bwMode="auto">
          <a:xfrm>
            <a:off x="4546489" y="1663712"/>
            <a:ext cx="406393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ABC CORPORATIONS</a:t>
            </a:r>
            <a:endParaRPr kumimoji="0" lang="en-US" altLang="en-US" sz="16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General Ledger</a:t>
            </a:r>
            <a:endParaRPr kumimoji="0" lang="en-US" altLang="en-US" sz="16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For the month of January 2018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FFD6A2E4-189F-45C6-B7EC-62128748AD01}"/>
              </a:ext>
            </a:extLst>
          </p:cNvPr>
          <p:cNvSpPr txBox="1"/>
          <p:nvPr/>
        </p:nvSpPr>
        <p:spPr>
          <a:xfrm>
            <a:off x="4210878" y="2935435"/>
            <a:ext cx="3922643" cy="523220"/>
          </a:xfrm>
          <a:prstGeom prst="rect">
            <a:avLst/>
          </a:prstGeom>
          <a:noFill/>
        </p:spPr>
        <p:txBody>
          <a:bodyPr wrap="square" rtlCol="0">
            <a:spAutoFit/>
          </a:bodyPr>
          <a:lstStyle/>
          <a:p>
            <a:pPr algn="ctr"/>
            <a:r>
              <a:rPr lang="en-US" sz="2800" b="1" dirty="0">
                <a:solidFill>
                  <a:schemeClr val="accent2">
                    <a:lumMod val="75000"/>
                  </a:schemeClr>
                </a:solidFill>
              </a:rPr>
              <a:t>Title of Account</a:t>
            </a:r>
          </a:p>
        </p:txBody>
      </p:sp>
      <p:graphicFrame>
        <p:nvGraphicFramePr>
          <p:cNvPr id="11" name="Table 10">
            <a:extLst>
              <a:ext uri="{FF2B5EF4-FFF2-40B4-BE49-F238E27FC236}">
                <a16:creationId xmlns:a16="http://schemas.microsoft.com/office/drawing/2014/main" id="{38F48B1A-2957-4ECE-B809-EC19335EBEB2}"/>
              </a:ext>
            </a:extLst>
          </p:cNvPr>
          <p:cNvGraphicFramePr>
            <a:graphicFrameLocks noGrp="1"/>
          </p:cNvGraphicFramePr>
          <p:nvPr>
            <p:extLst>
              <p:ext uri="{D42A27DB-BD31-4B8C-83A1-F6EECF244321}">
                <p14:modId xmlns:p14="http://schemas.microsoft.com/office/powerpoint/2010/main" val="2683168252"/>
              </p:ext>
            </p:extLst>
          </p:nvPr>
        </p:nvGraphicFramePr>
        <p:xfrm>
          <a:off x="2090885" y="3604496"/>
          <a:ext cx="11779859" cy="2688981"/>
        </p:xfrm>
        <a:graphic>
          <a:graphicData uri="http://schemas.openxmlformats.org/drawingml/2006/table">
            <a:tbl>
              <a:tblPr firstRow="1" firstCol="1" bandRow="1">
                <a:tableStyleId>{BDBED569-4797-4DF1-A0F4-6AAB3CD982D8}</a:tableStyleId>
              </a:tblPr>
              <a:tblGrid>
                <a:gridCol w="1183350">
                  <a:extLst>
                    <a:ext uri="{9D8B030D-6E8A-4147-A177-3AD203B41FA5}">
                      <a16:colId xmlns:a16="http://schemas.microsoft.com/office/drawing/2014/main" val="4034162157"/>
                    </a:ext>
                  </a:extLst>
                </a:gridCol>
                <a:gridCol w="2876363">
                  <a:extLst>
                    <a:ext uri="{9D8B030D-6E8A-4147-A177-3AD203B41FA5}">
                      <a16:colId xmlns:a16="http://schemas.microsoft.com/office/drawing/2014/main" val="159067586"/>
                    </a:ext>
                  </a:extLst>
                </a:gridCol>
                <a:gridCol w="746117">
                  <a:extLst>
                    <a:ext uri="{9D8B030D-6E8A-4147-A177-3AD203B41FA5}">
                      <a16:colId xmlns:a16="http://schemas.microsoft.com/office/drawing/2014/main" val="1099653224"/>
                    </a:ext>
                  </a:extLst>
                </a:gridCol>
                <a:gridCol w="1310934">
                  <a:extLst>
                    <a:ext uri="{9D8B030D-6E8A-4147-A177-3AD203B41FA5}">
                      <a16:colId xmlns:a16="http://schemas.microsoft.com/office/drawing/2014/main" val="4253580639"/>
                    </a:ext>
                  </a:extLst>
                </a:gridCol>
                <a:gridCol w="1292236">
                  <a:extLst>
                    <a:ext uri="{9D8B030D-6E8A-4147-A177-3AD203B41FA5}">
                      <a16:colId xmlns:a16="http://schemas.microsoft.com/office/drawing/2014/main" val="2390318360"/>
                    </a:ext>
                  </a:extLst>
                </a:gridCol>
                <a:gridCol w="1370935">
                  <a:extLst>
                    <a:ext uri="{9D8B030D-6E8A-4147-A177-3AD203B41FA5}">
                      <a16:colId xmlns:a16="http://schemas.microsoft.com/office/drawing/2014/main" val="2514254891"/>
                    </a:ext>
                  </a:extLst>
                </a:gridCol>
                <a:gridCol w="2999924">
                  <a:extLst>
                    <a:ext uri="{9D8B030D-6E8A-4147-A177-3AD203B41FA5}">
                      <a16:colId xmlns:a16="http://schemas.microsoft.com/office/drawing/2014/main" val="3073309418"/>
                    </a:ext>
                  </a:extLst>
                </a:gridCol>
              </a:tblGrid>
              <a:tr h="402981">
                <a:tc>
                  <a:txBody>
                    <a:bodyPr/>
                    <a:lstStyle/>
                    <a:p>
                      <a:pPr marL="0" marR="0" algn="ctr">
                        <a:lnSpc>
                          <a:spcPct val="107000"/>
                        </a:lnSpc>
                        <a:spcBef>
                          <a:spcPts val="0"/>
                        </a:spcBef>
                        <a:spcAft>
                          <a:spcPts val="0"/>
                        </a:spcAft>
                      </a:pPr>
                      <a:r>
                        <a:rPr lang="en-US" sz="1800" dirty="0">
                          <a:effectLst/>
                        </a:rPr>
                        <a:t>Date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Description/Particulars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P/R</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Debit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Credit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Balance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rowSpan="2">
                  <a:txBody>
                    <a:bodyPr/>
                    <a:lstStyle/>
                    <a:p>
                      <a:pPr marL="0" marR="0" algn="l">
                        <a:lnSpc>
                          <a:spcPct val="107000"/>
                        </a:lnSpc>
                        <a:spcBef>
                          <a:spcPts val="0"/>
                        </a:spcBef>
                        <a:spcAft>
                          <a:spcPts val="0"/>
                        </a:spcAft>
                      </a:pPr>
                      <a:r>
                        <a:rPr lang="en-US" sz="11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0"/>
                        </a:spcAft>
                      </a:pPr>
                      <a:r>
                        <a:rPr lang="en-US" sz="11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12700" cmpd="sng">
                      <a:noFill/>
                    </a:lnR>
                    <a:lnT w="12700" cmpd="sng">
                      <a:noFill/>
                    </a:lnT>
                    <a:lnB w="25400" cmpd="sng">
                      <a:noFill/>
                    </a:lnB>
                  </a:tcPr>
                </a:tc>
                <a:extLst>
                  <a:ext uri="{0D108BD9-81ED-4DB2-BD59-A6C34878D82A}">
                    <a16:rowId xmlns:a16="http://schemas.microsoft.com/office/drawing/2014/main" val="2681924636"/>
                  </a:ext>
                </a:extLst>
              </a:tr>
              <a:tr h="2286000">
                <a:tc>
                  <a:txBody>
                    <a:bodyPr/>
                    <a:lstStyle/>
                    <a:p>
                      <a:pPr marL="0" marR="0" algn="l">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1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1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vMerge="1">
                  <a:txBody>
                    <a:bodyPr/>
                    <a:lstStyle/>
                    <a:p>
                      <a:pPr marL="0" marR="0" algn="l">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R w="12700" cmpd="sng">
                      <a:noFill/>
                    </a:lnR>
                    <a:lnB w="12700" cmpd="sng">
                      <a:noFill/>
                    </a:lnB>
                  </a:tcPr>
                </a:tc>
                <a:extLst>
                  <a:ext uri="{0D108BD9-81ED-4DB2-BD59-A6C34878D82A}">
                    <a16:rowId xmlns:a16="http://schemas.microsoft.com/office/drawing/2014/main" val="2107798687"/>
                  </a:ext>
                </a:extLst>
              </a:tr>
            </a:tbl>
          </a:graphicData>
        </a:graphic>
      </p:graphicFrame>
      <p:sp>
        <p:nvSpPr>
          <p:cNvPr id="16" name="TextBox 15">
            <a:extLst>
              <a:ext uri="{FF2B5EF4-FFF2-40B4-BE49-F238E27FC236}">
                <a16:creationId xmlns:a16="http://schemas.microsoft.com/office/drawing/2014/main" id="{C373A706-01AC-44A6-B9B1-9F3D4331E1E0}"/>
              </a:ext>
            </a:extLst>
          </p:cNvPr>
          <p:cNvSpPr txBox="1"/>
          <p:nvPr/>
        </p:nvSpPr>
        <p:spPr>
          <a:xfrm>
            <a:off x="1371600" y="1663712"/>
            <a:ext cx="2736166" cy="369332"/>
          </a:xfrm>
          <a:prstGeom prst="rect">
            <a:avLst/>
          </a:prstGeom>
          <a:noFill/>
        </p:spPr>
        <p:txBody>
          <a:bodyPr wrap="square" rtlCol="0">
            <a:spAutoFit/>
          </a:bodyPr>
          <a:lstStyle/>
          <a:p>
            <a:r>
              <a:rPr lang="en-US" b="1" dirty="0"/>
              <a:t>Self Balancing</a:t>
            </a:r>
          </a:p>
        </p:txBody>
      </p:sp>
    </p:spTree>
    <p:extLst>
      <p:ext uri="{BB962C8B-B14F-4D97-AF65-F5344CB8AC3E}">
        <p14:creationId xmlns:p14="http://schemas.microsoft.com/office/powerpoint/2010/main" val="3860488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800" b="1" dirty="0">
                <a:solidFill>
                  <a:srgbClr val="0070C0"/>
                </a:solidFill>
              </a:rPr>
              <a:t>Learning Objectives </a:t>
            </a:r>
            <a:br>
              <a:rPr lang="en-US" dirty="0"/>
            </a:br>
            <a:endParaRPr lang="en-US" dirty="0"/>
          </a:p>
        </p:txBody>
      </p:sp>
      <p:sp>
        <p:nvSpPr>
          <p:cNvPr id="6" name="Content Placeholder 5"/>
          <p:cNvSpPr>
            <a:spLocks noGrp="1"/>
          </p:cNvSpPr>
          <p:nvPr>
            <p:ph idx="1"/>
          </p:nvPr>
        </p:nvSpPr>
        <p:spPr>
          <a:solidFill>
            <a:schemeClr val="bg2"/>
          </a:solidFill>
        </p:spPr>
        <p:txBody>
          <a:bodyPr>
            <a:normAutofit fontScale="92500" lnSpcReduction="20000"/>
          </a:bodyPr>
          <a:lstStyle/>
          <a:p>
            <a:r>
              <a:rPr lang="en-US" sz="2800" dirty="0"/>
              <a:t>Identify the steps in Accounting Cycle</a:t>
            </a:r>
          </a:p>
          <a:p>
            <a:r>
              <a:rPr lang="en-US" sz="2800" dirty="0"/>
              <a:t>Understanding he concept of ‘Double Entry Concept’</a:t>
            </a:r>
          </a:p>
          <a:p>
            <a:r>
              <a:rPr lang="en-US" sz="2800" dirty="0"/>
              <a:t>What are the elements of accounting?</a:t>
            </a:r>
          </a:p>
          <a:p>
            <a:r>
              <a:rPr lang="en-US" sz="2800" dirty="0"/>
              <a:t>Understanding the term ‘Debit’ and ‘Credit’</a:t>
            </a:r>
          </a:p>
          <a:p>
            <a:r>
              <a:rPr lang="en-US" sz="2800" dirty="0"/>
              <a:t>The Journal (General and Specific) and the process of Journalizing</a:t>
            </a:r>
          </a:p>
          <a:p>
            <a:r>
              <a:rPr lang="en-US" sz="2800" dirty="0"/>
              <a:t>The Balancing of Ledger and the Trial balance</a:t>
            </a:r>
          </a:p>
          <a:p>
            <a:r>
              <a:rPr lang="en-US" sz="2800" dirty="0"/>
              <a:t>Financial Statement and Balance Sheet</a:t>
            </a:r>
          </a:p>
          <a:p>
            <a:endParaRPr lang="en-US" dirty="0"/>
          </a:p>
        </p:txBody>
      </p:sp>
      <p:sp>
        <p:nvSpPr>
          <p:cNvPr id="3" name="Footer Placeholder 2">
            <a:extLst>
              <a:ext uri="{FF2B5EF4-FFF2-40B4-BE49-F238E27FC236}">
                <a16:creationId xmlns:a16="http://schemas.microsoft.com/office/drawing/2014/main" id="{FEEE6202-8924-486D-B14C-8A7EB10A613E}"/>
              </a:ext>
            </a:extLst>
          </p:cNvPr>
          <p:cNvSpPr>
            <a:spLocks noGrp="1"/>
          </p:cNvSpPr>
          <p:nvPr>
            <p:ph type="ftr" sz="quarter" idx="11"/>
          </p:nvPr>
        </p:nvSpPr>
        <p:spPr/>
        <p:txBody>
          <a:bodyPr/>
          <a:lstStyle/>
          <a:p>
            <a:r>
              <a:rPr lang="en-US"/>
              <a:t>Anwar Mughees ALam/ BS(CS)-6 A&amp;B/FIN100/Spring 2019</a:t>
            </a:r>
            <a:endParaRPr lang="en-US" dirty="0"/>
          </a:p>
        </p:txBody>
      </p:sp>
      <p:sp>
        <p:nvSpPr>
          <p:cNvPr id="4" name="Slide Number Placeholder 3">
            <a:extLst>
              <a:ext uri="{FF2B5EF4-FFF2-40B4-BE49-F238E27FC236}">
                <a16:creationId xmlns:a16="http://schemas.microsoft.com/office/drawing/2014/main" id="{93E60932-B284-45EE-B48A-A906713C72CD}"/>
              </a:ext>
            </a:extLst>
          </p:cNvPr>
          <p:cNvSpPr>
            <a:spLocks noGrp="1"/>
          </p:cNvSpPr>
          <p:nvPr>
            <p:ph type="sldNum" sz="quarter" idx="12"/>
          </p:nvPr>
        </p:nvSpPr>
        <p:spPr/>
        <p:txBody>
          <a:bodyPr/>
          <a:lstStyle/>
          <a:p>
            <a:fld id="{8657E072-2895-4E48-8DDA-2B70524B5D2C}" type="slidenum">
              <a:rPr lang="en-US" smtClean="0"/>
              <a:t>2</a:t>
            </a:fld>
            <a:endParaRPr lang="en-US"/>
          </a:p>
        </p:txBody>
      </p:sp>
    </p:spTree>
    <p:extLst>
      <p:ext uri="{BB962C8B-B14F-4D97-AF65-F5344CB8AC3E}">
        <p14:creationId xmlns:p14="http://schemas.microsoft.com/office/powerpoint/2010/main" val="2164829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4242" y="187036"/>
            <a:ext cx="9601200" cy="685800"/>
          </a:xfrm>
        </p:spPr>
        <p:txBody>
          <a:bodyPr>
            <a:normAutofit fontScale="90000"/>
          </a:bodyPr>
          <a:lstStyle/>
          <a:p>
            <a:pPr marL="571500" indent="-571500">
              <a:buFont typeface="Wingdings" panose="05000000000000000000" pitchFamily="2" charset="2"/>
              <a:buChar char="q"/>
            </a:pPr>
            <a:r>
              <a:rPr lang="en-US" b="1" dirty="0"/>
              <a:t> </a:t>
            </a:r>
            <a:r>
              <a:rPr lang="en-US" b="1" dirty="0">
                <a:solidFill>
                  <a:srgbClr val="0070C0"/>
                </a:solidFill>
              </a:rPr>
              <a:t>Leger Posting</a:t>
            </a:r>
            <a:endParaRPr lang="en-US" dirty="0"/>
          </a:p>
        </p:txBody>
      </p:sp>
      <p:sp>
        <p:nvSpPr>
          <p:cNvPr id="3" name="Footer Placeholder 2">
            <a:extLst>
              <a:ext uri="{FF2B5EF4-FFF2-40B4-BE49-F238E27FC236}">
                <a16:creationId xmlns:a16="http://schemas.microsoft.com/office/drawing/2014/main" id="{320E46E5-9638-4C0B-82D2-66C4CC4D8379}"/>
              </a:ext>
            </a:extLst>
          </p:cNvPr>
          <p:cNvSpPr>
            <a:spLocks noGrp="1"/>
          </p:cNvSpPr>
          <p:nvPr>
            <p:ph type="ftr" sz="quarter" idx="11"/>
          </p:nvPr>
        </p:nvSpPr>
        <p:spPr/>
        <p:txBody>
          <a:bodyPr/>
          <a:lstStyle/>
          <a:p>
            <a:r>
              <a:rPr lang="en-US"/>
              <a:t>Anwar Mughees ALam/ BS(CS)-6 A&amp;B/FIN100/Spring 2019</a:t>
            </a:r>
            <a:endParaRPr lang="en-US" dirty="0"/>
          </a:p>
        </p:txBody>
      </p:sp>
      <p:sp>
        <p:nvSpPr>
          <p:cNvPr id="5" name="Slide Number Placeholder 4">
            <a:extLst>
              <a:ext uri="{FF2B5EF4-FFF2-40B4-BE49-F238E27FC236}">
                <a16:creationId xmlns:a16="http://schemas.microsoft.com/office/drawing/2014/main" id="{CE570E75-6F6D-4B75-AC46-FC5A987FEAA1}"/>
              </a:ext>
            </a:extLst>
          </p:cNvPr>
          <p:cNvSpPr>
            <a:spLocks noGrp="1"/>
          </p:cNvSpPr>
          <p:nvPr>
            <p:ph type="sldNum" sz="quarter" idx="12"/>
          </p:nvPr>
        </p:nvSpPr>
        <p:spPr/>
        <p:txBody>
          <a:bodyPr/>
          <a:lstStyle/>
          <a:p>
            <a:fld id="{8657E072-2895-4E48-8DDA-2B70524B5D2C}" type="slidenum">
              <a:rPr lang="en-US" smtClean="0"/>
              <a:t>20</a:t>
            </a:fld>
            <a:endParaRPr lang="en-US"/>
          </a:p>
        </p:txBody>
      </p:sp>
      <p:pic>
        <p:nvPicPr>
          <p:cNvPr id="8" name="Content Placeholder 7">
            <a:extLst>
              <a:ext uri="{FF2B5EF4-FFF2-40B4-BE49-F238E27FC236}">
                <a16:creationId xmlns:a16="http://schemas.microsoft.com/office/drawing/2014/main" id="{DDFD926B-86E0-4755-A7F4-1CAEE1DBCDD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4058" t="585" r="18776"/>
          <a:stretch/>
        </p:blipFill>
        <p:spPr>
          <a:xfrm rot="5400000">
            <a:off x="3609239" y="-1020145"/>
            <a:ext cx="5373222" cy="9159186"/>
          </a:xfrm>
        </p:spPr>
      </p:pic>
    </p:spTree>
    <p:extLst>
      <p:ext uri="{BB962C8B-B14F-4D97-AF65-F5344CB8AC3E}">
        <p14:creationId xmlns:p14="http://schemas.microsoft.com/office/powerpoint/2010/main" val="2169822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4242" y="187036"/>
            <a:ext cx="9601200" cy="685800"/>
          </a:xfrm>
        </p:spPr>
        <p:txBody>
          <a:bodyPr>
            <a:normAutofit fontScale="90000"/>
          </a:bodyPr>
          <a:lstStyle/>
          <a:p>
            <a:pPr marL="571500" indent="-571500">
              <a:buFont typeface="Wingdings" panose="05000000000000000000" pitchFamily="2" charset="2"/>
              <a:buChar char="q"/>
            </a:pPr>
            <a:r>
              <a:rPr lang="en-US" b="1" dirty="0"/>
              <a:t> </a:t>
            </a:r>
            <a:r>
              <a:rPr lang="en-US" b="1" dirty="0">
                <a:solidFill>
                  <a:srgbClr val="0070C0"/>
                </a:solidFill>
              </a:rPr>
              <a:t>Leger Posting</a:t>
            </a:r>
            <a:endParaRPr lang="en-US" dirty="0"/>
          </a:p>
        </p:txBody>
      </p:sp>
      <p:sp>
        <p:nvSpPr>
          <p:cNvPr id="3" name="Footer Placeholder 2">
            <a:extLst>
              <a:ext uri="{FF2B5EF4-FFF2-40B4-BE49-F238E27FC236}">
                <a16:creationId xmlns:a16="http://schemas.microsoft.com/office/drawing/2014/main" id="{320E46E5-9638-4C0B-82D2-66C4CC4D8379}"/>
              </a:ext>
            </a:extLst>
          </p:cNvPr>
          <p:cNvSpPr>
            <a:spLocks noGrp="1"/>
          </p:cNvSpPr>
          <p:nvPr>
            <p:ph type="ftr" sz="quarter" idx="11"/>
          </p:nvPr>
        </p:nvSpPr>
        <p:spPr/>
        <p:txBody>
          <a:bodyPr/>
          <a:lstStyle/>
          <a:p>
            <a:r>
              <a:rPr lang="en-US"/>
              <a:t>Anwar Mughees ALam/ BS(CS)-6 A&amp;B/FIN100/Spring 2019</a:t>
            </a:r>
            <a:endParaRPr lang="en-US" dirty="0"/>
          </a:p>
        </p:txBody>
      </p:sp>
      <p:sp>
        <p:nvSpPr>
          <p:cNvPr id="5" name="Slide Number Placeholder 4">
            <a:extLst>
              <a:ext uri="{FF2B5EF4-FFF2-40B4-BE49-F238E27FC236}">
                <a16:creationId xmlns:a16="http://schemas.microsoft.com/office/drawing/2014/main" id="{CE570E75-6F6D-4B75-AC46-FC5A987FEAA1}"/>
              </a:ext>
            </a:extLst>
          </p:cNvPr>
          <p:cNvSpPr>
            <a:spLocks noGrp="1"/>
          </p:cNvSpPr>
          <p:nvPr>
            <p:ph type="sldNum" sz="quarter" idx="12"/>
          </p:nvPr>
        </p:nvSpPr>
        <p:spPr/>
        <p:txBody>
          <a:bodyPr/>
          <a:lstStyle/>
          <a:p>
            <a:fld id="{8657E072-2895-4E48-8DDA-2B70524B5D2C}" type="slidenum">
              <a:rPr lang="en-US" smtClean="0"/>
              <a:t>21</a:t>
            </a:fld>
            <a:endParaRPr lang="en-US"/>
          </a:p>
        </p:txBody>
      </p:sp>
      <p:pic>
        <p:nvPicPr>
          <p:cNvPr id="9" name="Content Placeholder 8">
            <a:extLst>
              <a:ext uri="{FF2B5EF4-FFF2-40B4-BE49-F238E27FC236}">
                <a16:creationId xmlns:a16="http://schemas.microsoft.com/office/drawing/2014/main" id="{77EBB40D-77F4-4C90-B666-E1A7C357D6B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8007" r="15203"/>
          <a:stretch/>
        </p:blipFill>
        <p:spPr>
          <a:xfrm rot="5400000">
            <a:off x="3354342" y="-1384226"/>
            <a:ext cx="5457626" cy="9971750"/>
          </a:xfrm>
        </p:spPr>
      </p:pic>
    </p:spTree>
    <p:extLst>
      <p:ext uri="{BB962C8B-B14F-4D97-AF65-F5344CB8AC3E}">
        <p14:creationId xmlns:p14="http://schemas.microsoft.com/office/powerpoint/2010/main" val="972038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4242" y="187036"/>
            <a:ext cx="9601200" cy="685800"/>
          </a:xfrm>
        </p:spPr>
        <p:txBody>
          <a:bodyPr>
            <a:normAutofit fontScale="90000"/>
          </a:bodyPr>
          <a:lstStyle/>
          <a:p>
            <a:pPr marL="571500" indent="-571500">
              <a:buFont typeface="Wingdings" panose="05000000000000000000" pitchFamily="2" charset="2"/>
              <a:buChar char="q"/>
            </a:pPr>
            <a:r>
              <a:rPr lang="en-US" b="1" dirty="0"/>
              <a:t> </a:t>
            </a:r>
            <a:r>
              <a:rPr lang="en-US" b="1" dirty="0">
                <a:solidFill>
                  <a:srgbClr val="0070C0"/>
                </a:solidFill>
              </a:rPr>
              <a:t>Leger Posting</a:t>
            </a:r>
            <a:endParaRPr lang="en-US" dirty="0"/>
          </a:p>
        </p:txBody>
      </p:sp>
      <p:sp>
        <p:nvSpPr>
          <p:cNvPr id="3" name="Footer Placeholder 2">
            <a:extLst>
              <a:ext uri="{FF2B5EF4-FFF2-40B4-BE49-F238E27FC236}">
                <a16:creationId xmlns:a16="http://schemas.microsoft.com/office/drawing/2014/main" id="{320E46E5-9638-4C0B-82D2-66C4CC4D8379}"/>
              </a:ext>
            </a:extLst>
          </p:cNvPr>
          <p:cNvSpPr>
            <a:spLocks noGrp="1"/>
          </p:cNvSpPr>
          <p:nvPr>
            <p:ph type="ftr" sz="quarter" idx="11"/>
          </p:nvPr>
        </p:nvSpPr>
        <p:spPr/>
        <p:txBody>
          <a:bodyPr/>
          <a:lstStyle/>
          <a:p>
            <a:r>
              <a:rPr lang="en-US"/>
              <a:t>Anwar Mughees ALam/ BS(CS)-6 A&amp;B/FIN100/Spring 2019</a:t>
            </a:r>
            <a:endParaRPr lang="en-US" dirty="0"/>
          </a:p>
        </p:txBody>
      </p:sp>
      <p:sp>
        <p:nvSpPr>
          <p:cNvPr id="5" name="Slide Number Placeholder 4">
            <a:extLst>
              <a:ext uri="{FF2B5EF4-FFF2-40B4-BE49-F238E27FC236}">
                <a16:creationId xmlns:a16="http://schemas.microsoft.com/office/drawing/2014/main" id="{CE570E75-6F6D-4B75-AC46-FC5A987FEAA1}"/>
              </a:ext>
            </a:extLst>
          </p:cNvPr>
          <p:cNvSpPr>
            <a:spLocks noGrp="1"/>
          </p:cNvSpPr>
          <p:nvPr>
            <p:ph type="sldNum" sz="quarter" idx="12"/>
          </p:nvPr>
        </p:nvSpPr>
        <p:spPr/>
        <p:txBody>
          <a:bodyPr/>
          <a:lstStyle/>
          <a:p>
            <a:fld id="{8657E072-2895-4E48-8DDA-2B70524B5D2C}" type="slidenum">
              <a:rPr lang="en-US" smtClean="0"/>
              <a:t>22</a:t>
            </a:fld>
            <a:endParaRPr lang="en-US"/>
          </a:p>
        </p:txBody>
      </p:sp>
      <p:pic>
        <p:nvPicPr>
          <p:cNvPr id="9" name="Content Placeholder 8">
            <a:extLst>
              <a:ext uri="{FF2B5EF4-FFF2-40B4-BE49-F238E27FC236}">
                <a16:creationId xmlns:a16="http://schemas.microsoft.com/office/drawing/2014/main" id="{FFEBC9C3-A516-411C-BD40-F0872ABB21D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7186" t="39420" r="9246" b="9600"/>
          <a:stretch/>
        </p:blipFill>
        <p:spPr>
          <a:xfrm>
            <a:off x="1814731" y="1237957"/>
            <a:ext cx="9931791" cy="4712677"/>
          </a:xfrm>
        </p:spPr>
      </p:pic>
    </p:spTree>
    <p:extLst>
      <p:ext uri="{BB962C8B-B14F-4D97-AF65-F5344CB8AC3E}">
        <p14:creationId xmlns:p14="http://schemas.microsoft.com/office/powerpoint/2010/main" val="12826928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q"/>
            </a:pPr>
            <a:r>
              <a:rPr lang="en-US" b="1" dirty="0">
                <a:solidFill>
                  <a:srgbClr val="0070C0"/>
                </a:solidFill>
              </a:rPr>
              <a:t>The Trial Balance</a:t>
            </a:r>
            <a:endParaRPr lang="en-US" dirty="0"/>
          </a:p>
        </p:txBody>
      </p:sp>
      <p:sp>
        <p:nvSpPr>
          <p:cNvPr id="12" name="Content Placeholder 2">
            <a:extLst>
              <a:ext uri="{FF2B5EF4-FFF2-40B4-BE49-F238E27FC236}">
                <a16:creationId xmlns:a16="http://schemas.microsoft.com/office/drawing/2014/main" id="{389661EF-4A70-4A93-A7E0-452FAC832562}"/>
              </a:ext>
            </a:extLst>
          </p:cNvPr>
          <p:cNvSpPr>
            <a:spLocks noGrp="1"/>
          </p:cNvSpPr>
          <p:nvPr>
            <p:ph idx="1"/>
          </p:nvPr>
        </p:nvSpPr>
        <p:spPr/>
        <p:txBody>
          <a:bodyPr>
            <a:normAutofit fontScale="77500" lnSpcReduction="20000"/>
          </a:bodyPr>
          <a:lstStyle/>
          <a:p>
            <a:r>
              <a:rPr lang="en-US" sz="4000" b="1" dirty="0"/>
              <a:t>Trial Balance Define </a:t>
            </a:r>
            <a:r>
              <a:rPr lang="en-US" sz="2400" dirty="0">
                <a:solidFill>
                  <a:srgbClr val="FF0000"/>
                </a:solidFill>
              </a:rPr>
              <a:t>The proof of equality of Debit and Credit</a:t>
            </a:r>
          </a:p>
          <a:p>
            <a:r>
              <a:rPr lang="en-US" sz="4000" b="1" dirty="0">
                <a:solidFill>
                  <a:schemeClr val="tx1"/>
                </a:solidFill>
              </a:rPr>
              <a:t> </a:t>
            </a:r>
            <a:r>
              <a:rPr lang="en-US" sz="4000" dirty="0">
                <a:solidFill>
                  <a:schemeClr val="tx1"/>
                </a:solidFill>
              </a:rPr>
              <a:t>A trial balance is a two-column schedule</a:t>
            </a:r>
          </a:p>
          <a:p>
            <a:r>
              <a:rPr lang="en-US" sz="4000" dirty="0">
                <a:solidFill>
                  <a:schemeClr val="tx1"/>
                </a:solidFill>
              </a:rPr>
              <a:t>Listing the </a:t>
            </a:r>
            <a:r>
              <a:rPr lang="en-US" sz="4000" dirty="0">
                <a:solidFill>
                  <a:srgbClr val="FF0000"/>
                </a:solidFill>
              </a:rPr>
              <a:t>names</a:t>
            </a:r>
            <a:r>
              <a:rPr lang="en-US" sz="4000" dirty="0">
                <a:solidFill>
                  <a:schemeClr val="tx1"/>
                </a:solidFill>
              </a:rPr>
              <a:t> and </a:t>
            </a:r>
            <a:r>
              <a:rPr lang="en-US" sz="4000" dirty="0">
                <a:solidFill>
                  <a:srgbClr val="FF0000"/>
                </a:solidFill>
              </a:rPr>
              <a:t>balances</a:t>
            </a:r>
            <a:r>
              <a:rPr lang="en-US" sz="4000" dirty="0">
                <a:solidFill>
                  <a:schemeClr val="tx1"/>
                </a:solidFill>
              </a:rPr>
              <a:t> of all the accounts</a:t>
            </a:r>
          </a:p>
          <a:p>
            <a:r>
              <a:rPr lang="en-US" sz="4000" dirty="0">
                <a:solidFill>
                  <a:schemeClr val="tx1"/>
                </a:solidFill>
              </a:rPr>
              <a:t>In the order in which they appear in the ledger </a:t>
            </a:r>
          </a:p>
          <a:p>
            <a:r>
              <a:rPr lang="en-US" sz="4000" dirty="0">
                <a:solidFill>
                  <a:schemeClr val="tx1"/>
                </a:solidFill>
              </a:rPr>
              <a:t>The debit balances are listed in the left-hand column and the credit balances in the right-hand column</a:t>
            </a:r>
          </a:p>
          <a:p>
            <a:pPr marL="0" indent="0">
              <a:buNone/>
            </a:pPr>
            <a:endParaRPr lang="en-US" sz="3200" dirty="0"/>
          </a:p>
        </p:txBody>
      </p:sp>
      <p:sp>
        <p:nvSpPr>
          <p:cNvPr id="4" name="Footer Placeholder 3">
            <a:extLst>
              <a:ext uri="{FF2B5EF4-FFF2-40B4-BE49-F238E27FC236}">
                <a16:creationId xmlns:a16="http://schemas.microsoft.com/office/drawing/2014/main" id="{1C5C29C6-45B8-4008-9B31-3A123C535B42}"/>
              </a:ext>
            </a:extLst>
          </p:cNvPr>
          <p:cNvSpPr>
            <a:spLocks noGrp="1"/>
          </p:cNvSpPr>
          <p:nvPr>
            <p:ph type="ftr" sz="quarter" idx="11"/>
          </p:nvPr>
        </p:nvSpPr>
        <p:spPr/>
        <p:txBody>
          <a:bodyPr/>
          <a:lstStyle/>
          <a:p>
            <a:r>
              <a:rPr lang="en-US"/>
              <a:t>Anwar Mughees ALam/ BS(CS)-6 A&amp;B/FIN100/Spring 2019</a:t>
            </a:r>
            <a:endParaRPr lang="en-US" dirty="0"/>
          </a:p>
        </p:txBody>
      </p:sp>
      <p:sp>
        <p:nvSpPr>
          <p:cNvPr id="5" name="Slide Number Placeholder 4">
            <a:extLst>
              <a:ext uri="{FF2B5EF4-FFF2-40B4-BE49-F238E27FC236}">
                <a16:creationId xmlns:a16="http://schemas.microsoft.com/office/drawing/2014/main" id="{C00B17FB-AB87-4331-B9A4-0F0F56007878}"/>
              </a:ext>
            </a:extLst>
          </p:cNvPr>
          <p:cNvSpPr>
            <a:spLocks noGrp="1"/>
          </p:cNvSpPr>
          <p:nvPr>
            <p:ph type="sldNum" sz="quarter" idx="12"/>
          </p:nvPr>
        </p:nvSpPr>
        <p:spPr/>
        <p:txBody>
          <a:bodyPr/>
          <a:lstStyle/>
          <a:p>
            <a:fld id="{8657E072-2895-4E48-8DDA-2B70524B5D2C}" type="slidenum">
              <a:rPr lang="en-US" smtClean="0"/>
              <a:t>23</a:t>
            </a:fld>
            <a:endParaRPr lang="en-US"/>
          </a:p>
        </p:txBody>
      </p:sp>
    </p:spTree>
    <p:extLst>
      <p:ext uri="{BB962C8B-B14F-4D97-AF65-F5344CB8AC3E}">
        <p14:creationId xmlns:p14="http://schemas.microsoft.com/office/powerpoint/2010/main" val="2479970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q"/>
            </a:pPr>
            <a:r>
              <a:rPr lang="en-US" b="1" dirty="0">
                <a:solidFill>
                  <a:srgbClr val="0070C0"/>
                </a:solidFill>
              </a:rPr>
              <a:t>Uses and Limitations of The Trial Balance</a:t>
            </a:r>
            <a:endParaRPr lang="en-US" dirty="0"/>
          </a:p>
        </p:txBody>
      </p:sp>
      <p:sp>
        <p:nvSpPr>
          <p:cNvPr id="12" name="Content Placeholder 2">
            <a:extLst>
              <a:ext uri="{FF2B5EF4-FFF2-40B4-BE49-F238E27FC236}">
                <a16:creationId xmlns:a16="http://schemas.microsoft.com/office/drawing/2014/main" id="{389661EF-4A70-4A93-A7E0-452FAC832562}"/>
              </a:ext>
            </a:extLst>
          </p:cNvPr>
          <p:cNvSpPr>
            <a:spLocks noGrp="1"/>
          </p:cNvSpPr>
          <p:nvPr>
            <p:ph idx="1"/>
          </p:nvPr>
        </p:nvSpPr>
        <p:spPr/>
        <p:txBody>
          <a:bodyPr>
            <a:normAutofit fontScale="77500" lnSpcReduction="20000"/>
          </a:bodyPr>
          <a:lstStyle/>
          <a:p>
            <a:r>
              <a:rPr lang="en-US" sz="4000" dirty="0">
                <a:solidFill>
                  <a:schemeClr val="tx1"/>
                </a:solidFill>
              </a:rPr>
              <a:t> The trial balance provides proof that the ledger is in balance.</a:t>
            </a:r>
          </a:p>
          <a:p>
            <a:r>
              <a:rPr lang="en-US" sz="4000" dirty="0">
                <a:solidFill>
                  <a:schemeClr val="tx1"/>
                </a:solidFill>
              </a:rPr>
              <a:t>The agreement of the debit and credit totals of the trial balance gives assurance that;</a:t>
            </a:r>
          </a:p>
          <a:p>
            <a:pPr marL="0" indent="0">
              <a:buNone/>
            </a:pPr>
            <a:r>
              <a:rPr lang="en-US" sz="4000" dirty="0">
                <a:solidFill>
                  <a:schemeClr val="tx1"/>
                </a:solidFill>
              </a:rPr>
              <a:t> 1. Equal debits and credits have been recorded for all transactions.</a:t>
            </a:r>
          </a:p>
          <a:p>
            <a:pPr marL="0" indent="0">
              <a:buNone/>
            </a:pPr>
            <a:r>
              <a:rPr lang="en-US" sz="4000" dirty="0">
                <a:solidFill>
                  <a:schemeClr val="tx1"/>
                </a:solidFill>
              </a:rPr>
              <a:t> 2. The addition of the account balances in the trial balance has been performed correctly</a:t>
            </a:r>
          </a:p>
          <a:p>
            <a:pPr marL="0" indent="0">
              <a:buNone/>
            </a:pPr>
            <a:endParaRPr lang="en-US" sz="3200" dirty="0"/>
          </a:p>
        </p:txBody>
      </p:sp>
      <p:sp>
        <p:nvSpPr>
          <p:cNvPr id="4" name="Footer Placeholder 3">
            <a:extLst>
              <a:ext uri="{FF2B5EF4-FFF2-40B4-BE49-F238E27FC236}">
                <a16:creationId xmlns:a16="http://schemas.microsoft.com/office/drawing/2014/main" id="{1C5C29C6-45B8-4008-9B31-3A123C535B42}"/>
              </a:ext>
            </a:extLst>
          </p:cNvPr>
          <p:cNvSpPr>
            <a:spLocks noGrp="1"/>
          </p:cNvSpPr>
          <p:nvPr>
            <p:ph type="ftr" sz="quarter" idx="11"/>
          </p:nvPr>
        </p:nvSpPr>
        <p:spPr/>
        <p:txBody>
          <a:bodyPr/>
          <a:lstStyle/>
          <a:p>
            <a:r>
              <a:rPr lang="en-US"/>
              <a:t>Anwar Mughees ALam/ BS(CS)-6 A&amp;B/FIN100/Spring 2019</a:t>
            </a:r>
            <a:endParaRPr lang="en-US" dirty="0"/>
          </a:p>
        </p:txBody>
      </p:sp>
      <p:sp>
        <p:nvSpPr>
          <p:cNvPr id="5" name="Slide Number Placeholder 4">
            <a:extLst>
              <a:ext uri="{FF2B5EF4-FFF2-40B4-BE49-F238E27FC236}">
                <a16:creationId xmlns:a16="http://schemas.microsoft.com/office/drawing/2014/main" id="{C00B17FB-AB87-4331-B9A4-0F0F56007878}"/>
              </a:ext>
            </a:extLst>
          </p:cNvPr>
          <p:cNvSpPr>
            <a:spLocks noGrp="1"/>
          </p:cNvSpPr>
          <p:nvPr>
            <p:ph type="sldNum" sz="quarter" idx="12"/>
          </p:nvPr>
        </p:nvSpPr>
        <p:spPr/>
        <p:txBody>
          <a:bodyPr/>
          <a:lstStyle/>
          <a:p>
            <a:fld id="{8657E072-2895-4E48-8DDA-2B70524B5D2C}" type="slidenum">
              <a:rPr lang="en-US" smtClean="0"/>
              <a:t>24</a:t>
            </a:fld>
            <a:endParaRPr lang="en-US"/>
          </a:p>
        </p:txBody>
      </p:sp>
    </p:spTree>
    <p:extLst>
      <p:ext uri="{BB962C8B-B14F-4D97-AF65-F5344CB8AC3E}">
        <p14:creationId xmlns:p14="http://schemas.microsoft.com/office/powerpoint/2010/main" val="2238281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q"/>
            </a:pPr>
            <a:r>
              <a:rPr lang="en-US" b="1" dirty="0">
                <a:solidFill>
                  <a:srgbClr val="0070C0"/>
                </a:solidFill>
              </a:rPr>
              <a:t>Uses and Limitations of The Trial Balance</a:t>
            </a:r>
            <a:endParaRPr lang="en-US" dirty="0"/>
          </a:p>
        </p:txBody>
      </p:sp>
      <p:sp>
        <p:nvSpPr>
          <p:cNvPr id="12" name="Content Placeholder 2">
            <a:extLst>
              <a:ext uri="{FF2B5EF4-FFF2-40B4-BE49-F238E27FC236}">
                <a16:creationId xmlns:a16="http://schemas.microsoft.com/office/drawing/2014/main" id="{389661EF-4A70-4A93-A7E0-452FAC832562}"/>
              </a:ext>
            </a:extLst>
          </p:cNvPr>
          <p:cNvSpPr>
            <a:spLocks noGrp="1"/>
          </p:cNvSpPr>
          <p:nvPr>
            <p:ph idx="1"/>
          </p:nvPr>
        </p:nvSpPr>
        <p:spPr>
          <a:xfrm>
            <a:off x="1041009" y="2286000"/>
            <a:ext cx="10663311" cy="4311748"/>
          </a:xfrm>
        </p:spPr>
        <p:txBody>
          <a:bodyPr>
            <a:normAutofit fontScale="70000" lnSpcReduction="20000"/>
          </a:bodyPr>
          <a:lstStyle/>
          <a:p>
            <a:pPr algn="just"/>
            <a:r>
              <a:rPr lang="en-US" sz="4000" dirty="0">
                <a:solidFill>
                  <a:schemeClr val="tx1"/>
                </a:solidFill>
              </a:rPr>
              <a:t>If trial balance is not balanced</a:t>
            </a:r>
          </a:p>
          <a:p>
            <a:pPr algn="just"/>
            <a:r>
              <a:rPr lang="en-US" sz="4000" dirty="0">
                <a:solidFill>
                  <a:schemeClr val="tx1"/>
                </a:solidFill>
              </a:rPr>
              <a:t>It means some errors are made</a:t>
            </a:r>
          </a:p>
          <a:p>
            <a:pPr algn="just"/>
            <a:r>
              <a:rPr lang="en-US" sz="4000" dirty="0">
                <a:solidFill>
                  <a:schemeClr val="tx1"/>
                </a:solidFill>
              </a:rPr>
              <a:t>Typical of such errors are </a:t>
            </a:r>
          </a:p>
          <a:p>
            <a:pPr marL="742950" indent="-742950" algn="just">
              <a:buAutoNum type="arabicParenBoth"/>
            </a:pPr>
            <a:r>
              <a:rPr lang="en-US" sz="4000" dirty="0">
                <a:solidFill>
                  <a:schemeClr val="tx1"/>
                </a:solidFill>
              </a:rPr>
              <a:t>The posting of a debit as a credit, or vice versa</a:t>
            </a:r>
          </a:p>
          <a:p>
            <a:pPr marL="742950" indent="-742950" algn="just">
              <a:buAutoNum type="arabicParenBoth"/>
            </a:pPr>
            <a:r>
              <a:rPr lang="en-US" sz="4000" dirty="0">
                <a:solidFill>
                  <a:schemeClr val="tx1"/>
                </a:solidFill>
              </a:rPr>
              <a:t>Arithmetic mistakes in determining account balances</a:t>
            </a:r>
          </a:p>
          <a:p>
            <a:pPr marL="742950" indent="-742950" algn="just">
              <a:buAutoNum type="arabicParenBoth"/>
            </a:pPr>
            <a:r>
              <a:rPr lang="en-US" sz="4000" dirty="0">
                <a:solidFill>
                  <a:schemeClr val="tx1"/>
                </a:solidFill>
              </a:rPr>
              <a:t>Clerical errors in copying account balances into the trial balance</a:t>
            </a:r>
          </a:p>
          <a:p>
            <a:pPr marL="742950" indent="-742950" algn="just">
              <a:buAutoNum type="arabicParenBoth"/>
            </a:pPr>
            <a:r>
              <a:rPr lang="en-US" sz="4000" dirty="0">
                <a:solidFill>
                  <a:schemeClr val="tx1"/>
                </a:solidFill>
              </a:rPr>
              <a:t>Listing a debit balance in the credit column of the trial balance, or vice versa</a:t>
            </a:r>
          </a:p>
          <a:p>
            <a:pPr marL="742950" indent="-742950" algn="just">
              <a:buAutoNum type="arabicParenBoth"/>
            </a:pPr>
            <a:r>
              <a:rPr lang="en-US" sz="4000" dirty="0">
                <a:solidFill>
                  <a:schemeClr val="tx1"/>
                </a:solidFill>
              </a:rPr>
              <a:t>Errors in addition of the trial balance.</a:t>
            </a:r>
          </a:p>
          <a:p>
            <a:pPr marL="0" indent="0">
              <a:buNone/>
            </a:pPr>
            <a:endParaRPr lang="en-US" sz="3200" dirty="0"/>
          </a:p>
        </p:txBody>
      </p:sp>
      <p:sp>
        <p:nvSpPr>
          <p:cNvPr id="4" name="Footer Placeholder 3">
            <a:extLst>
              <a:ext uri="{FF2B5EF4-FFF2-40B4-BE49-F238E27FC236}">
                <a16:creationId xmlns:a16="http://schemas.microsoft.com/office/drawing/2014/main" id="{1C5C29C6-45B8-4008-9B31-3A123C535B42}"/>
              </a:ext>
            </a:extLst>
          </p:cNvPr>
          <p:cNvSpPr>
            <a:spLocks noGrp="1"/>
          </p:cNvSpPr>
          <p:nvPr>
            <p:ph type="ftr" sz="quarter" idx="11"/>
          </p:nvPr>
        </p:nvSpPr>
        <p:spPr/>
        <p:txBody>
          <a:bodyPr/>
          <a:lstStyle/>
          <a:p>
            <a:r>
              <a:rPr lang="en-US"/>
              <a:t>Anwar Mughees ALam/ BS(CS)-6 A&amp;B/FIN100/Spring 2019</a:t>
            </a:r>
            <a:endParaRPr lang="en-US" dirty="0"/>
          </a:p>
        </p:txBody>
      </p:sp>
      <p:sp>
        <p:nvSpPr>
          <p:cNvPr id="5" name="Slide Number Placeholder 4">
            <a:extLst>
              <a:ext uri="{FF2B5EF4-FFF2-40B4-BE49-F238E27FC236}">
                <a16:creationId xmlns:a16="http://schemas.microsoft.com/office/drawing/2014/main" id="{C00B17FB-AB87-4331-B9A4-0F0F56007878}"/>
              </a:ext>
            </a:extLst>
          </p:cNvPr>
          <p:cNvSpPr>
            <a:spLocks noGrp="1"/>
          </p:cNvSpPr>
          <p:nvPr>
            <p:ph type="sldNum" sz="quarter" idx="12"/>
          </p:nvPr>
        </p:nvSpPr>
        <p:spPr/>
        <p:txBody>
          <a:bodyPr/>
          <a:lstStyle/>
          <a:p>
            <a:fld id="{8657E072-2895-4E48-8DDA-2B70524B5D2C}" type="slidenum">
              <a:rPr lang="en-US" smtClean="0"/>
              <a:t>25</a:t>
            </a:fld>
            <a:endParaRPr lang="en-US"/>
          </a:p>
        </p:txBody>
      </p:sp>
    </p:spTree>
    <p:extLst>
      <p:ext uri="{BB962C8B-B14F-4D97-AF65-F5344CB8AC3E}">
        <p14:creationId xmlns:p14="http://schemas.microsoft.com/office/powerpoint/2010/main" val="8580866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q"/>
            </a:pPr>
            <a:r>
              <a:rPr lang="en-US" b="1" dirty="0">
                <a:solidFill>
                  <a:srgbClr val="0070C0"/>
                </a:solidFill>
              </a:rPr>
              <a:t>Uses and Limitations of The Trial Balance</a:t>
            </a:r>
            <a:endParaRPr lang="en-US" dirty="0"/>
          </a:p>
        </p:txBody>
      </p:sp>
      <p:sp>
        <p:nvSpPr>
          <p:cNvPr id="12" name="Content Placeholder 2">
            <a:extLst>
              <a:ext uri="{FF2B5EF4-FFF2-40B4-BE49-F238E27FC236}">
                <a16:creationId xmlns:a16="http://schemas.microsoft.com/office/drawing/2014/main" id="{389661EF-4A70-4A93-A7E0-452FAC832562}"/>
              </a:ext>
            </a:extLst>
          </p:cNvPr>
          <p:cNvSpPr>
            <a:spLocks noGrp="1"/>
          </p:cNvSpPr>
          <p:nvPr>
            <p:ph idx="1"/>
          </p:nvPr>
        </p:nvSpPr>
        <p:spPr>
          <a:xfrm>
            <a:off x="1041009" y="2286000"/>
            <a:ext cx="10663311" cy="4311748"/>
          </a:xfrm>
        </p:spPr>
        <p:txBody>
          <a:bodyPr>
            <a:normAutofit/>
          </a:bodyPr>
          <a:lstStyle/>
          <a:p>
            <a:pPr algn="just"/>
            <a:r>
              <a:rPr lang="en-US" sz="4000" dirty="0">
                <a:solidFill>
                  <a:schemeClr val="tx1"/>
                </a:solidFill>
              </a:rPr>
              <a:t>Trial Balance </a:t>
            </a:r>
            <a:r>
              <a:rPr lang="en-US" sz="4000" dirty="0">
                <a:solidFill>
                  <a:srgbClr val="FF0000"/>
                </a:solidFill>
              </a:rPr>
              <a:t>not guarantee </a:t>
            </a:r>
            <a:r>
              <a:rPr lang="en-US" sz="4000" dirty="0">
                <a:solidFill>
                  <a:schemeClr val="tx1"/>
                </a:solidFill>
              </a:rPr>
              <a:t>that transactions have been correctly balanced. </a:t>
            </a:r>
          </a:p>
          <a:p>
            <a:pPr algn="just"/>
            <a:r>
              <a:rPr lang="en-US" sz="4000" dirty="0">
                <a:solidFill>
                  <a:schemeClr val="tx1"/>
                </a:solidFill>
              </a:rPr>
              <a:t>In short trial balance </a:t>
            </a:r>
            <a:r>
              <a:rPr lang="en-US" sz="4000" dirty="0">
                <a:solidFill>
                  <a:srgbClr val="FF0000"/>
                </a:solidFill>
              </a:rPr>
              <a:t>proves only one aspect </a:t>
            </a:r>
            <a:r>
              <a:rPr lang="en-US" sz="4000" dirty="0">
                <a:solidFill>
                  <a:schemeClr val="tx1"/>
                </a:solidFill>
              </a:rPr>
              <a:t>of the ledger that is equality of both side of account, </a:t>
            </a:r>
          </a:p>
          <a:p>
            <a:pPr marL="0" indent="0" algn="just">
              <a:buNone/>
            </a:pPr>
            <a:r>
              <a:rPr lang="en-US" sz="4000" dirty="0">
                <a:solidFill>
                  <a:schemeClr val="tx1"/>
                </a:solidFill>
              </a:rPr>
              <a:t>	the </a:t>
            </a:r>
            <a:r>
              <a:rPr lang="en-US" sz="4000" dirty="0">
                <a:solidFill>
                  <a:srgbClr val="FF0000"/>
                </a:solidFill>
              </a:rPr>
              <a:t>debit</a:t>
            </a:r>
            <a:r>
              <a:rPr lang="en-US" sz="4000" dirty="0">
                <a:solidFill>
                  <a:schemeClr val="tx1"/>
                </a:solidFill>
              </a:rPr>
              <a:t> and </a:t>
            </a:r>
            <a:r>
              <a:rPr lang="en-US" sz="4000" dirty="0">
                <a:solidFill>
                  <a:srgbClr val="FF0000"/>
                </a:solidFill>
              </a:rPr>
              <a:t>credit</a:t>
            </a:r>
          </a:p>
          <a:p>
            <a:pPr marL="0" indent="0">
              <a:buNone/>
            </a:pPr>
            <a:endParaRPr lang="en-US" sz="3200" dirty="0"/>
          </a:p>
        </p:txBody>
      </p:sp>
      <p:sp>
        <p:nvSpPr>
          <p:cNvPr id="4" name="Footer Placeholder 3">
            <a:extLst>
              <a:ext uri="{FF2B5EF4-FFF2-40B4-BE49-F238E27FC236}">
                <a16:creationId xmlns:a16="http://schemas.microsoft.com/office/drawing/2014/main" id="{1C5C29C6-45B8-4008-9B31-3A123C535B42}"/>
              </a:ext>
            </a:extLst>
          </p:cNvPr>
          <p:cNvSpPr>
            <a:spLocks noGrp="1"/>
          </p:cNvSpPr>
          <p:nvPr>
            <p:ph type="ftr" sz="quarter" idx="11"/>
          </p:nvPr>
        </p:nvSpPr>
        <p:spPr/>
        <p:txBody>
          <a:bodyPr/>
          <a:lstStyle/>
          <a:p>
            <a:r>
              <a:rPr lang="en-US"/>
              <a:t>Anwar Mughees ALam/ BS(CS)-6 A&amp;B/FIN100/Spring 2019</a:t>
            </a:r>
            <a:endParaRPr lang="en-US" dirty="0"/>
          </a:p>
        </p:txBody>
      </p:sp>
      <p:sp>
        <p:nvSpPr>
          <p:cNvPr id="5" name="Slide Number Placeholder 4">
            <a:extLst>
              <a:ext uri="{FF2B5EF4-FFF2-40B4-BE49-F238E27FC236}">
                <a16:creationId xmlns:a16="http://schemas.microsoft.com/office/drawing/2014/main" id="{C00B17FB-AB87-4331-B9A4-0F0F56007878}"/>
              </a:ext>
            </a:extLst>
          </p:cNvPr>
          <p:cNvSpPr>
            <a:spLocks noGrp="1"/>
          </p:cNvSpPr>
          <p:nvPr>
            <p:ph type="sldNum" sz="quarter" idx="12"/>
          </p:nvPr>
        </p:nvSpPr>
        <p:spPr/>
        <p:txBody>
          <a:bodyPr/>
          <a:lstStyle/>
          <a:p>
            <a:fld id="{8657E072-2895-4E48-8DDA-2B70524B5D2C}" type="slidenum">
              <a:rPr lang="en-US" smtClean="0"/>
              <a:t>26</a:t>
            </a:fld>
            <a:endParaRPr lang="en-US"/>
          </a:p>
        </p:txBody>
      </p:sp>
    </p:spTree>
    <p:extLst>
      <p:ext uri="{BB962C8B-B14F-4D97-AF65-F5344CB8AC3E}">
        <p14:creationId xmlns:p14="http://schemas.microsoft.com/office/powerpoint/2010/main" val="2528939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q"/>
            </a:pPr>
            <a:r>
              <a:rPr lang="en-US" b="1" dirty="0">
                <a:solidFill>
                  <a:srgbClr val="0070C0"/>
                </a:solidFill>
              </a:rPr>
              <a:t>Trial Balance Example</a:t>
            </a:r>
            <a:endParaRPr lang="en-US" dirty="0"/>
          </a:p>
        </p:txBody>
      </p:sp>
      <p:sp>
        <p:nvSpPr>
          <p:cNvPr id="4" name="Footer Placeholder 3">
            <a:extLst>
              <a:ext uri="{FF2B5EF4-FFF2-40B4-BE49-F238E27FC236}">
                <a16:creationId xmlns:a16="http://schemas.microsoft.com/office/drawing/2014/main" id="{1C5C29C6-45B8-4008-9B31-3A123C535B42}"/>
              </a:ext>
            </a:extLst>
          </p:cNvPr>
          <p:cNvSpPr>
            <a:spLocks noGrp="1"/>
          </p:cNvSpPr>
          <p:nvPr>
            <p:ph type="ftr" sz="quarter" idx="11"/>
          </p:nvPr>
        </p:nvSpPr>
        <p:spPr/>
        <p:txBody>
          <a:bodyPr/>
          <a:lstStyle/>
          <a:p>
            <a:r>
              <a:rPr lang="en-US"/>
              <a:t>Anwar Mughees ALam/ BS(CS)-6 A&amp;B/FIN100/Spring 2019</a:t>
            </a:r>
            <a:endParaRPr lang="en-US" dirty="0"/>
          </a:p>
        </p:txBody>
      </p:sp>
      <p:sp>
        <p:nvSpPr>
          <p:cNvPr id="5" name="Slide Number Placeholder 4">
            <a:extLst>
              <a:ext uri="{FF2B5EF4-FFF2-40B4-BE49-F238E27FC236}">
                <a16:creationId xmlns:a16="http://schemas.microsoft.com/office/drawing/2014/main" id="{C00B17FB-AB87-4331-B9A4-0F0F56007878}"/>
              </a:ext>
            </a:extLst>
          </p:cNvPr>
          <p:cNvSpPr>
            <a:spLocks noGrp="1"/>
          </p:cNvSpPr>
          <p:nvPr>
            <p:ph type="sldNum" sz="quarter" idx="12"/>
          </p:nvPr>
        </p:nvSpPr>
        <p:spPr/>
        <p:txBody>
          <a:bodyPr/>
          <a:lstStyle/>
          <a:p>
            <a:fld id="{8657E072-2895-4E48-8DDA-2B70524B5D2C}" type="slidenum">
              <a:rPr lang="en-US" smtClean="0"/>
              <a:t>27</a:t>
            </a:fld>
            <a:endParaRPr lang="en-US"/>
          </a:p>
        </p:txBody>
      </p:sp>
      <p:pic>
        <p:nvPicPr>
          <p:cNvPr id="8" name="Picture 7">
            <a:extLst>
              <a:ext uri="{FF2B5EF4-FFF2-40B4-BE49-F238E27FC236}">
                <a16:creationId xmlns:a16="http://schemas.microsoft.com/office/drawing/2014/main" id="{26F8153A-529C-47BE-902B-A53C36F98EBE}"/>
              </a:ext>
            </a:extLst>
          </p:cNvPr>
          <p:cNvPicPr>
            <a:picLocks noChangeAspect="1"/>
          </p:cNvPicPr>
          <p:nvPr/>
        </p:nvPicPr>
        <p:blipFill rotWithShape="1">
          <a:blip r:embed="rId2">
            <a:extLst>
              <a:ext uri="{28A0092B-C50C-407E-A947-70E740481C1C}">
                <a14:useLocalDpi xmlns:a14="http://schemas.microsoft.com/office/drawing/2010/main" val="0"/>
              </a:ext>
            </a:extLst>
          </a:blip>
          <a:srcRect l="18597" t="14838" r="19019" b="5090"/>
          <a:stretch/>
        </p:blipFill>
        <p:spPr>
          <a:xfrm rot="16200000">
            <a:off x="2726054" y="-1867924"/>
            <a:ext cx="6955596" cy="10691445"/>
          </a:xfrm>
          <a:prstGeom prst="rect">
            <a:avLst/>
          </a:prstGeom>
        </p:spPr>
      </p:pic>
    </p:spTree>
    <p:extLst>
      <p:ext uri="{BB962C8B-B14F-4D97-AF65-F5344CB8AC3E}">
        <p14:creationId xmlns:p14="http://schemas.microsoft.com/office/powerpoint/2010/main" val="27679702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q"/>
            </a:pPr>
            <a:r>
              <a:rPr lang="en-US" b="1" dirty="0">
                <a:solidFill>
                  <a:srgbClr val="0070C0"/>
                </a:solidFill>
              </a:rPr>
              <a:t>A Comprehensive Example</a:t>
            </a:r>
            <a:endParaRPr lang="en-US" dirty="0"/>
          </a:p>
        </p:txBody>
      </p:sp>
      <p:sp>
        <p:nvSpPr>
          <p:cNvPr id="4" name="Footer Placeholder 3">
            <a:extLst>
              <a:ext uri="{FF2B5EF4-FFF2-40B4-BE49-F238E27FC236}">
                <a16:creationId xmlns:a16="http://schemas.microsoft.com/office/drawing/2014/main" id="{1C5C29C6-45B8-4008-9B31-3A123C535B42}"/>
              </a:ext>
            </a:extLst>
          </p:cNvPr>
          <p:cNvSpPr>
            <a:spLocks noGrp="1"/>
          </p:cNvSpPr>
          <p:nvPr>
            <p:ph type="ftr" sz="quarter" idx="11"/>
          </p:nvPr>
        </p:nvSpPr>
        <p:spPr/>
        <p:txBody>
          <a:bodyPr/>
          <a:lstStyle/>
          <a:p>
            <a:r>
              <a:rPr lang="en-US"/>
              <a:t>Anwar Mughees ALam/ BS(CS)-6 A&amp;B/FIN100/Spring 2019</a:t>
            </a:r>
            <a:endParaRPr lang="en-US" dirty="0"/>
          </a:p>
        </p:txBody>
      </p:sp>
      <p:sp>
        <p:nvSpPr>
          <p:cNvPr id="5" name="Slide Number Placeholder 4">
            <a:extLst>
              <a:ext uri="{FF2B5EF4-FFF2-40B4-BE49-F238E27FC236}">
                <a16:creationId xmlns:a16="http://schemas.microsoft.com/office/drawing/2014/main" id="{C00B17FB-AB87-4331-B9A4-0F0F56007878}"/>
              </a:ext>
            </a:extLst>
          </p:cNvPr>
          <p:cNvSpPr>
            <a:spLocks noGrp="1"/>
          </p:cNvSpPr>
          <p:nvPr>
            <p:ph type="sldNum" sz="quarter" idx="12"/>
          </p:nvPr>
        </p:nvSpPr>
        <p:spPr/>
        <p:txBody>
          <a:bodyPr/>
          <a:lstStyle/>
          <a:p>
            <a:fld id="{8657E072-2895-4E48-8DDA-2B70524B5D2C}" type="slidenum">
              <a:rPr lang="en-US" smtClean="0"/>
              <a:t>28</a:t>
            </a:fld>
            <a:endParaRPr lang="en-US"/>
          </a:p>
        </p:txBody>
      </p:sp>
      <p:pic>
        <p:nvPicPr>
          <p:cNvPr id="6" name="Picture 5">
            <a:extLst>
              <a:ext uri="{FF2B5EF4-FFF2-40B4-BE49-F238E27FC236}">
                <a16:creationId xmlns:a16="http://schemas.microsoft.com/office/drawing/2014/main" id="{9C58174C-6AA4-4712-B14A-9D762B7A9EFC}"/>
              </a:ext>
            </a:extLst>
          </p:cNvPr>
          <p:cNvPicPr>
            <a:picLocks noChangeAspect="1"/>
          </p:cNvPicPr>
          <p:nvPr/>
        </p:nvPicPr>
        <p:blipFill rotWithShape="1">
          <a:blip r:embed="rId2">
            <a:extLst>
              <a:ext uri="{28A0092B-C50C-407E-A947-70E740481C1C}">
                <a14:useLocalDpi xmlns:a14="http://schemas.microsoft.com/office/drawing/2010/main" val="0"/>
              </a:ext>
            </a:extLst>
          </a:blip>
          <a:srcRect l="26654" t="20498" r="23269" b="15060"/>
          <a:stretch/>
        </p:blipFill>
        <p:spPr>
          <a:xfrm>
            <a:off x="1097280" y="1406768"/>
            <a:ext cx="10536701" cy="5176911"/>
          </a:xfrm>
          <a:prstGeom prst="rect">
            <a:avLst/>
          </a:prstGeom>
        </p:spPr>
      </p:pic>
    </p:spTree>
    <p:extLst>
      <p:ext uri="{BB962C8B-B14F-4D97-AF65-F5344CB8AC3E}">
        <p14:creationId xmlns:p14="http://schemas.microsoft.com/office/powerpoint/2010/main" val="20313590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3379" y="340262"/>
            <a:ext cx="9601200" cy="1485900"/>
          </a:xfrm>
        </p:spPr>
        <p:txBody>
          <a:bodyPr/>
          <a:lstStyle/>
          <a:p>
            <a:pPr marL="571500" indent="-571500">
              <a:buFont typeface="Wingdings" panose="05000000000000000000" pitchFamily="2" charset="2"/>
              <a:buChar char="q"/>
            </a:pPr>
            <a:r>
              <a:rPr lang="en-US" b="1" dirty="0">
                <a:solidFill>
                  <a:srgbClr val="0070C0"/>
                </a:solidFill>
              </a:rPr>
              <a:t>A Comprehensive Example</a:t>
            </a:r>
            <a:endParaRPr lang="en-US" dirty="0"/>
          </a:p>
        </p:txBody>
      </p:sp>
      <p:sp>
        <p:nvSpPr>
          <p:cNvPr id="4" name="Footer Placeholder 3">
            <a:extLst>
              <a:ext uri="{FF2B5EF4-FFF2-40B4-BE49-F238E27FC236}">
                <a16:creationId xmlns:a16="http://schemas.microsoft.com/office/drawing/2014/main" id="{1C5C29C6-45B8-4008-9B31-3A123C535B42}"/>
              </a:ext>
            </a:extLst>
          </p:cNvPr>
          <p:cNvSpPr>
            <a:spLocks noGrp="1"/>
          </p:cNvSpPr>
          <p:nvPr>
            <p:ph type="ftr" sz="quarter" idx="11"/>
          </p:nvPr>
        </p:nvSpPr>
        <p:spPr/>
        <p:txBody>
          <a:bodyPr/>
          <a:lstStyle/>
          <a:p>
            <a:r>
              <a:rPr lang="en-US"/>
              <a:t>Anwar Mughees ALam/ BS(CS)-6 A&amp;B/FIN100/Spring 2019</a:t>
            </a:r>
            <a:endParaRPr lang="en-US" dirty="0"/>
          </a:p>
        </p:txBody>
      </p:sp>
      <p:sp>
        <p:nvSpPr>
          <p:cNvPr id="5" name="Slide Number Placeholder 4">
            <a:extLst>
              <a:ext uri="{FF2B5EF4-FFF2-40B4-BE49-F238E27FC236}">
                <a16:creationId xmlns:a16="http://schemas.microsoft.com/office/drawing/2014/main" id="{C00B17FB-AB87-4331-B9A4-0F0F56007878}"/>
              </a:ext>
            </a:extLst>
          </p:cNvPr>
          <p:cNvSpPr>
            <a:spLocks noGrp="1"/>
          </p:cNvSpPr>
          <p:nvPr>
            <p:ph type="sldNum" sz="quarter" idx="12"/>
          </p:nvPr>
        </p:nvSpPr>
        <p:spPr/>
        <p:txBody>
          <a:bodyPr/>
          <a:lstStyle/>
          <a:p>
            <a:fld id="{8657E072-2895-4E48-8DDA-2B70524B5D2C}" type="slidenum">
              <a:rPr lang="en-US" smtClean="0"/>
              <a:t>29</a:t>
            </a:fld>
            <a:endParaRPr lang="en-US"/>
          </a:p>
        </p:txBody>
      </p:sp>
      <p:pic>
        <p:nvPicPr>
          <p:cNvPr id="7" name="Picture 6">
            <a:extLst>
              <a:ext uri="{FF2B5EF4-FFF2-40B4-BE49-F238E27FC236}">
                <a16:creationId xmlns:a16="http://schemas.microsoft.com/office/drawing/2014/main" id="{1F9D54B6-7533-4C54-8CDE-1B95CF2FB470}"/>
              </a:ext>
            </a:extLst>
          </p:cNvPr>
          <p:cNvPicPr>
            <a:picLocks noChangeAspect="1"/>
          </p:cNvPicPr>
          <p:nvPr/>
        </p:nvPicPr>
        <p:blipFill rotWithShape="1">
          <a:blip r:embed="rId2">
            <a:extLst>
              <a:ext uri="{28A0092B-C50C-407E-A947-70E740481C1C}">
                <a14:useLocalDpi xmlns:a14="http://schemas.microsoft.com/office/drawing/2010/main" val="0"/>
              </a:ext>
            </a:extLst>
          </a:blip>
          <a:srcRect l="9808" t="15778" r="25807" b="5878"/>
          <a:stretch/>
        </p:blipFill>
        <p:spPr>
          <a:xfrm>
            <a:off x="942535" y="1097279"/>
            <a:ext cx="10846191" cy="5370174"/>
          </a:xfrm>
          <a:prstGeom prst="rect">
            <a:avLst/>
          </a:prstGeom>
        </p:spPr>
      </p:pic>
    </p:spTree>
    <p:extLst>
      <p:ext uri="{BB962C8B-B14F-4D97-AF65-F5344CB8AC3E}">
        <p14:creationId xmlns:p14="http://schemas.microsoft.com/office/powerpoint/2010/main" val="3646164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marL="685800" indent="-685800">
              <a:buFont typeface="Wingdings" panose="05000000000000000000" pitchFamily="2" charset="2"/>
              <a:buChar char="q"/>
            </a:pPr>
            <a:r>
              <a:rPr lang="en-US" sz="4800" b="1" dirty="0">
                <a:solidFill>
                  <a:srgbClr val="0070C0"/>
                </a:solidFill>
              </a:rPr>
              <a:t>Accounting Cycle</a:t>
            </a:r>
            <a:br>
              <a:rPr lang="en-US" dirty="0"/>
            </a:br>
            <a:endParaRPr lang="en-US" dirty="0"/>
          </a:p>
        </p:txBody>
      </p:sp>
      <p:sp>
        <p:nvSpPr>
          <p:cNvPr id="6" name="Content Placeholder 5"/>
          <p:cNvSpPr>
            <a:spLocks noGrp="1"/>
          </p:cNvSpPr>
          <p:nvPr>
            <p:ph idx="1"/>
          </p:nvPr>
        </p:nvSpPr>
        <p:spPr>
          <a:xfrm>
            <a:off x="1371600" y="2171700"/>
            <a:ext cx="9601200" cy="3581400"/>
          </a:xfrm>
          <a:solidFill>
            <a:schemeClr val="bg2"/>
          </a:solidFill>
        </p:spPr>
        <p:txBody>
          <a:bodyPr>
            <a:normAutofit/>
          </a:bodyPr>
          <a:lstStyle/>
          <a:p>
            <a:pPr algn="just"/>
            <a:r>
              <a:rPr lang="en-US" sz="2800" dirty="0"/>
              <a:t>The sequence of accounting procedures used to	</a:t>
            </a:r>
          </a:p>
          <a:p>
            <a:pPr lvl="1" algn="just">
              <a:buFont typeface="Wingdings" panose="05000000000000000000" pitchFamily="2" charset="2"/>
              <a:buChar char="Ø"/>
            </a:pPr>
            <a:r>
              <a:rPr lang="en-US" sz="2800" dirty="0"/>
              <a:t>Record</a:t>
            </a:r>
          </a:p>
          <a:p>
            <a:pPr lvl="1" algn="just">
              <a:buFont typeface="Wingdings" panose="05000000000000000000" pitchFamily="2" charset="2"/>
              <a:buChar char="Ø"/>
            </a:pPr>
            <a:r>
              <a:rPr lang="en-US" sz="2800" dirty="0"/>
              <a:t>Classify</a:t>
            </a:r>
          </a:p>
          <a:p>
            <a:pPr lvl="1" algn="just">
              <a:buFont typeface="Wingdings" panose="05000000000000000000" pitchFamily="2" charset="2"/>
              <a:buChar char="Ø"/>
            </a:pPr>
            <a:r>
              <a:rPr lang="en-US" sz="2800" dirty="0"/>
              <a:t>and summarize accounting information</a:t>
            </a:r>
          </a:p>
          <a:p>
            <a:pPr marL="0" indent="0" algn="just">
              <a:buNone/>
            </a:pPr>
            <a:r>
              <a:rPr lang="en-US" sz="2800" dirty="0"/>
              <a:t>	in financial reports</a:t>
            </a:r>
          </a:p>
          <a:p>
            <a:pPr marL="0" indent="0" algn="just">
              <a:buNone/>
            </a:pPr>
            <a:r>
              <a:rPr lang="en-US" sz="2800" dirty="0"/>
              <a:t>at regular intervals is often termed the </a:t>
            </a:r>
            <a:r>
              <a:rPr lang="en-US" sz="2800" dirty="0">
                <a:solidFill>
                  <a:srgbClr val="FF0000"/>
                </a:solidFill>
              </a:rPr>
              <a:t>accounting cycle</a:t>
            </a:r>
          </a:p>
        </p:txBody>
      </p:sp>
      <p:sp>
        <p:nvSpPr>
          <p:cNvPr id="3" name="Footer Placeholder 2">
            <a:extLst>
              <a:ext uri="{FF2B5EF4-FFF2-40B4-BE49-F238E27FC236}">
                <a16:creationId xmlns:a16="http://schemas.microsoft.com/office/drawing/2014/main" id="{FEEE6202-8924-486D-B14C-8A7EB10A613E}"/>
              </a:ext>
            </a:extLst>
          </p:cNvPr>
          <p:cNvSpPr>
            <a:spLocks noGrp="1"/>
          </p:cNvSpPr>
          <p:nvPr>
            <p:ph type="ftr" sz="quarter" idx="11"/>
          </p:nvPr>
        </p:nvSpPr>
        <p:spPr/>
        <p:txBody>
          <a:bodyPr/>
          <a:lstStyle/>
          <a:p>
            <a:r>
              <a:rPr lang="en-US"/>
              <a:t>Anwar Mughees ALam/ BS(CS)-6 A&amp;B/FIN100/Spring 2019</a:t>
            </a:r>
            <a:endParaRPr lang="en-US" dirty="0"/>
          </a:p>
        </p:txBody>
      </p:sp>
      <p:sp>
        <p:nvSpPr>
          <p:cNvPr id="4" name="Slide Number Placeholder 3">
            <a:extLst>
              <a:ext uri="{FF2B5EF4-FFF2-40B4-BE49-F238E27FC236}">
                <a16:creationId xmlns:a16="http://schemas.microsoft.com/office/drawing/2014/main" id="{93E60932-B284-45EE-B48A-A906713C72CD}"/>
              </a:ext>
            </a:extLst>
          </p:cNvPr>
          <p:cNvSpPr>
            <a:spLocks noGrp="1"/>
          </p:cNvSpPr>
          <p:nvPr>
            <p:ph type="sldNum" sz="quarter" idx="12"/>
          </p:nvPr>
        </p:nvSpPr>
        <p:spPr/>
        <p:txBody>
          <a:bodyPr/>
          <a:lstStyle/>
          <a:p>
            <a:fld id="{8657E072-2895-4E48-8DDA-2B70524B5D2C}" type="slidenum">
              <a:rPr lang="en-US" smtClean="0"/>
              <a:t>3</a:t>
            </a:fld>
            <a:endParaRPr lang="en-US"/>
          </a:p>
        </p:txBody>
      </p:sp>
    </p:spTree>
    <p:extLst>
      <p:ext uri="{BB962C8B-B14F-4D97-AF65-F5344CB8AC3E}">
        <p14:creationId xmlns:p14="http://schemas.microsoft.com/office/powerpoint/2010/main" val="353772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q"/>
            </a:pPr>
            <a:r>
              <a:rPr lang="en-US" b="1" dirty="0">
                <a:solidFill>
                  <a:srgbClr val="0070C0"/>
                </a:solidFill>
              </a:rPr>
              <a:t>References</a:t>
            </a:r>
            <a:endParaRPr lang="en-US" dirty="0"/>
          </a:p>
        </p:txBody>
      </p:sp>
      <p:sp>
        <p:nvSpPr>
          <p:cNvPr id="12" name="Content Placeholder 2">
            <a:extLst>
              <a:ext uri="{FF2B5EF4-FFF2-40B4-BE49-F238E27FC236}">
                <a16:creationId xmlns:a16="http://schemas.microsoft.com/office/drawing/2014/main" id="{389661EF-4A70-4A93-A7E0-452FAC832562}"/>
              </a:ext>
            </a:extLst>
          </p:cNvPr>
          <p:cNvSpPr>
            <a:spLocks noGrp="1"/>
          </p:cNvSpPr>
          <p:nvPr>
            <p:ph idx="1"/>
          </p:nvPr>
        </p:nvSpPr>
        <p:spPr>
          <a:xfrm>
            <a:off x="1041009" y="2286000"/>
            <a:ext cx="10663311" cy="4311748"/>
          </a:xfrm>
        </p:spPr>
        <p:txBody>
          <a:bodyPr>
            <a:normAutofit/>
          </a:bodyPr>
          <a:lstStyle/>
          <a:p>
            <a:pPr algn="just"/>
            <a:r>
              <a:rPr lang="en-US" sz="4000" dirty="0">
                <a:solidFill>
                  <a:schemeClr val="tx1"/>
                </a:solidFill>
              </a:rPr>
              <a:t>Williams, J. R., Haka, S. F., Bettner, M. S. &amp; Carcello, J. V. (2012) Financial and Managerial Accounting: The basis of business decisions, 16</a:t>
            </a:r>
            <a:r>
              <a:rPr lang="en-US" sz="4000" baseline="30000" dirty="0">
                <a:solidFill>
                  <a:schemeClr val="tx1"/>
                </a:solidFill>
              </a:rPr>
              <a:t>th</a:t>
            </a:r>
            <a:r>
              <a:rPr lang="en-US" sz="4000" dirty="0">
                <a:solidFill>
                  <a:schemeClr val="tx1"/>
                </a:solidFill>
              </a:rPr>
              <a:t> edition, Mc Graw Hill</a:t>
            </a:r>
          </a:p>
          <a:p>
            <a:pPr algn="just"/>
            <a:r>
              <a:rPr lang="en-US" sz="4000" dirty="0">
                <a:solidFill>
                  <a:schemeClr val="tx1"/>
                </a:solidFill>
              </a:rPr>
              <a:t>Meigs, R. F., &amp; Meigs, W. B., (1998) Financial Accounting, 8</a:t>
            </a:r>
            <a:r>
              <a:rPr lang="en-US" sz="4000" baseline="30000" dirty="0">
                <a:solidFill>
                  <a:schemeClr val="tx1"/>
                </a:solidFill>
              </a:rPr>
              <a:t>th</a:t>
            </a:r>
            <a:r>
              <a:rPr lang="en-US" sz="4000" dirty="0">
                <a:solidFill>
                  <a:schemeClr val="tx1"/>
                </a:solidFill>
              </a:rPr>
              <a:t> Edition Mc Graw Hill.</a:t>
            </a:r>
          </a:p>
          <a:p>
            <a:pPr marL="0" indent="0">
              <a:buNone/>
            </a:pPr>
            <a:endParaRPr lang="en-US" sz="3200" dirty="0"/>
          </a:p>
        </p:txBody>
      </p:sp>
      <p:sp>
        <p:nvSpPr>
          <p:cNvPr id="4" name="Footer Placeholder 3">
            <a:extLst>
              <a:ext uri="{FF2B5EF4-FFF2-40B4-BE49-F238E27FC236}">
                <a16:creationId xmlns:a16="http://schemas.microsoft.com/office/drawing/2014/main" id="{1C5C29C6-45B8-4008-9B31-3A123C535B42}"/>
              </a:ext>
            </a:extLst>
          </p:cNvPr>
          <p:cNvSpPr>
            <a:spLocks noGrp="1"/>
          </p:cNvSpPr>
          <p:nvPr>
            <p:ph type="ftr" sz="quarter" idx="11"/>
          </p:nvPr>
        </p:nvSpPr>
        <p:spPr/>
        <p:txBody>
          <a:bodyPr/>
          <a:lstStyle/>
          <a:p>
            <a:r>
              <a:rPr lang="en-US"/>
              <a:t>Anwar Mughees ALam/ BS(CS)-6 A&amp;B/FIN100/Spring 2019</a:t>
            </a:r>
            <a:endParaRPr lang="en-US" dirty="0"/>
          </a:p>
        </p:txBody>
      </p:sp>
      <p:sp>
        <p:nvSpPr>
          <p:cNvPr id="5" name="Slide Number Placeholder 4">
            <a:extLst>
              <a:ext uri="{FF2B5EF4-FFF2-40B4-BE49-F238E27FC236}">
                <a16:creationId xmlns:a16="http://schemas.microsoft.com/office/drawing/2014/main" id="{C00B17FB-AB87-4331-B9A4-0F0F56007878}"/>
              </a:ext>
            </a:extLst>
          </p:cNvPr>
          <p:cNvSpPr>
            <a:spLocks noGrp="1"/>
          </p:cNvSpPr>
          <p:nvPr>
            <p:ph type="sldNum" sz="quarter" idx="12"/>
          </p:nvPr>
        </p:nvSpPr>
        <p:spPr/>
        <p:txBody>
          <a:bodyPr/>
          <a:lstStyle/>
          <a:p>
            <a:fld id="{8657E072-2895-4E48-8DDA-2B70524B5D2C}" type="slidenum">
              <a:rPr lang="en-US" smtClean="0"/>
              <a:t>30</a:t>
            </a:fld>
            <a:endParaRPr lang="en-US"/>
          </a:p>
        </p:txBody>
      </p:sp>
    </p:spTree>
    <p:extLst>
      <p:ext uri="{BB962C8B-B14F-4D97-AF65-F5344CB8AC3E}">
        <p14:creationId xmlns:p14="http://schemas.microsoft.com/office/powerpoint/2010/main" val="33139917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2755" y="2771663"/>
            <a:ext cx="6719777" cy="923330"/>
          </a:xfrm>
          <a:prstGeom prst="rect">
            <a:avLst/>
          </a:prstGeom>
        </p:spPr>
        <p:txBody>
          <a:bodyPr wrap="square">
            <a:spAutoFit/>
          </a:bodyPr>
          <a:lstStyle/>
          <a:p>
            <a:pPr algn="ctr"/>
            <a:r>
              <a:rPr lang="en-US" altLang="zh-CN" sz="5400" b="1" dirty="0">
                <a:solidFill>
                  <a:srgbClr val="003299"/>
                </a:solidFill>
                <a:latin typeface="Tahoma"/>
              </a:rPr>
              <a:t>Thank You</a:t>
            </a:r>
          </a:p>
        </p:txBody>
      </p:sp>
      <p:sp>
        <p:nvSpPr>
          <p:cNvPr id="3" name="Footer Placeholder 2">
            <a:extLst>
              <a:ext uri="{FF2B5EF4-FFF2-40B4-BE49-F238E27FC236}">
                <a16:creationId xmlns:a16="http://schemas.microsoft.com/office/drawing/2014/main" id="{AECFAC5B-EAE9-47BD-A479-1F141147BABC}"/>
              </a:ext>
            </a:extLst>
          </p:cNvPr>
          <p:cNvSpPr>
            <a:spLocks noGrp="1"/>
          </p:cNvSpPr>
          <p:nvPr>
            <p:ph type="ftr" sz="quarter" idx="11"/>
          </p:nvPr>
        </p:nvSpPr>
        <p:spPr/>
        <p:txBody>
          <a:bodyPr/>
          <a:lstStyle/>
          <a:p>
            <a:r>
              <a:rPr lang="en-US"/>
              <a:t>Anwar Mughees ALam/ BS(CS)-6 A&amp;B/FIN100/Spring 2019</a:t>
            </a:r>
            <a:endParaRPr lang="en-US" dirty="0"/>
          </a:p>
        </p:txBody>
      </p:sp>
      <p:sp>
        <p:nvSpPr>
          <p:cNvPr id="4" name="Slide Number Placeholder 3">
            <a:extLst>
              <a:ext uri="{FF2B5EF4-FFF2-40B4-BE49-F238E27FC236}">
                <a16:creationId xmlns:a16="http://schemas.microsoft.com/office/drawing/2014/main" id="{16DD7626-30FD-4F50-A081-7B0F8097927D}"/>
              </a:ext>
            </a:extLst>
          </p:cNvPr>
          <p:cNvSpPr>
            <a:spLocks noGrp="1"/>
          </p:cNvSpPr>
          <p:nvPr>
            <p:ph type="sldNum" sz="quarter" idx="12"/>
          </p:nvPr>
        </p:nvSpPr>
        <p:spPr/>
        <p:txBody>
          <a:bodyPr/>
          <a:lstStyle/>
          <a:p>
            <a:fld id="{8657E072-2895-4E48-8DDA-2B70524B5D2C}" type="slidenum">
              <a:rPr lang="en-US" smtClean="0"/>
              <a:t>31</a:t>
            </a:fld>
            <a:endParaRPr lang="en-US"/>
          </a:p>
        </p:txBody>
      </p:sp>
    </p:spTree>
    <p:extLst>
      <p:ext uri="{BB962C8B-B14F-4D97-AF65-F5344CB8AC3E}">
        <p14:creationId xmlns:p14="http://schemas.microsoft.com/office/powerpoint/2010/main" val="2658550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marL="685800" indent="-685800">
              <a:buFont typeface="Wingdings" panose="05000000000000000000" pitchFamily="2" charset="2"/>
              <a:buChar char="q"/>
            </a:pPr>
            <a:r>
              <a:rPr lang="en-US" sz="4800" b="1" dirty="0">
                <a:solidFill>
                  <a:srgbClr val="0070C0"/>
                </a:solidFill>
              </a:rPr>
              <a:t>Accounting Cycle</a:t>
            </a:r>
            <a:br>
              <a:rPr lang="en-US" dirty="0"/>
            </a:br>
            <a:endParaRPr lang="en-US" dirty="0"/>
          </a:p>
        </p:txBody>
      </p:sp>
      <p:sp>
        <p:nvSpPr>
          <p:cNvPr id="6" name="Content Placeholder 5"/>
          <p:cNvSpPr>
            <a:spLocks noGrp="1"/>
          </p:cNvSpPr>
          <p:nvPr>
            <p:ph idx="1"/>
          </p:nvPr>
        </p:nvSpPr>
        <p:spPr>
          <a:solidFill>
            <a:schemeClr val="bg2"/>
          </a:solidFill>
        </p:spPr>
        <p:txBody>
          <a:bodyPr>
            <a:normAutofit lnSpcReduction="10000"/>
          </a:bodyPr>
          <a:lstStyle/>
          <a:p>
            <a:pPr algn="just"/>
            <a:r>
              <a:rPr lang="en-US" sz="2800" dirty="0"/>
              <a:t>The accounting cycle </a:t>
            </a:r>
            <a:r>
              <a:rPr lang="en-US" sz="2800" dirty="0">
                <a:solidFill>
                  <a:srgbClr val="0070C0"/>
                </a:solidFill>
              </a:rPr>
              <a:t>begins with </a:t>
            </a:r>
            <a:r>
              <a:rPr lang="en-US" sz="2800" dirty="0"/>
              <a:t>the initial recording of business transactions</a:t>
            </a:r>
          </a:p>
          <a:p>
            <a:pPr algn="just"/>
            <a:r>
              <a:rPr lang="en-US" sz="2800" dirty="0"/>
              <a:t>It concludes with the preparation of a </a:t>
            </a:r>
            <a:r>
              <a:rPr lang="en-US" sz="2800" dirty="0">
                <a:solidFill>
                  <a:srgbClr val="0070C0"/>
                </a:solidFill>
              </a:rPr>
              <a:t>complete</a:t>
            </a:r>
            <a:r>
              <a:rPr lang="en-US" sz="2800" dirty="0"/>
              <a:t> set of formal financial statements</a:t>
            </a:r>
          </a:p>
          <a:p>
            <a:pPr algn="just"/>
            <a:r>
              <a:rPr lang="en-US" sz="2800" dirty="0"/>
              <a:t>The term </a:t>
            </a:r>
            <a:r>
              <a:rPr lang="en-US" sz="2800" dirty="0">
                <a:solidFill>
                  <a:srgbClr val="FF0000"/>
                </a:solidFill>
              </a:rPr>
              <a:t>cycle</a:t>
            </a:r>
            <a:r>
              <a:rPr lang="en-US" sz="2800" dirty="0"/>
              <a:t> indicates that these procedures must be </a:t>
            </a:r>
            <a:r>
              <a:rPr lang="en-US" sz="2800" dirty="0">
                <a:solidFill>
                  <a:schemeClr val="accent6">
                    <a:lumMod val="75000"/>
                  </a:schemeClr>
                </a:solidFill>
              </a:rPr>
              <a:t>repeated</a:t>
            </a:r>
            <a:r>
              <a:rPr lang="en-US" sz="2800" dirty="0"/>
              <a:t> continuously</a:t>
            </a:r>
          </a:p>
          <a:p>
            <a:pPr algn="just"/>
            <a:r>
              <a:rPr lang="en-US" sz="2800" dirty="0"/>
              <a:t>It enable the business to prepare </a:t>
            </a:r>
            <a:r>
              <a:rPr lang="en-US" sz="2800" dirty="0">
                <a:solidFill>
                  <a:schemeClr val="accent6">
                    <a:lumMod val="75000"/>
                  </a:schemeClr>
                </a:solidFill>
              </a:rPr>
              <a:t>new</a:t>
            </a:r>
            <a:r>
              <a:rPr lang="en-US" sz="2800" dirty="0"/>
              <a:t>, </a:t>
            </a:r>
            <a:r>
              <a:rPr lang="en-US" sz="2800" dirty="0">
                <a:solidFill>
                  <a:srgbClr val="C00000"/>
                </a:solidFill>
              </a:rPr>
              <a:t>up-to date</a:t>
            </a:r>
            <a:r>
              <a:rPr lang="en-US" sz="2800" dirty="0"/>
              <a:t> financial statements at reasonable intervals. </a:t>
            </a:r>
            <a:endParaRPr lang="en-US" sz="2800" dirty="0">
              <a:solidFill>
                <a:srgbClr val="FF0000"/>
              </a:solidFill>
            </a:endParaRPr>
          </a:p>
        </p:txBody>
      </p:sp>
      <p:sp>
        <p:nvSpPr>
          <p:cNvPr id="3" name="Footer Placeholder 2">
            <a:extLst>
              <a:ext uri="{FF2B5EF4-FFF2-40B4-BE49-F238E27FC236}">
                <a16:creationId xmlns:a16="http://schemas.microsoft.com/office/drawing/2014/main" id="{FEEE6202-8924-486D-B14C-8A7EB10A613E}"/>
              </a:ext>
            </a:extLst>
          </p:cNvPr>
          <p:cNvSpPr>
            <a:spLocks noGrp="1"/>
          </p:cNvSpPr>
          <p:nvPr>
            <p:ph type="ftr" sz="quarter" idx="11"/>
          </p:nvPr>
        </p:nvSpPr>
        <p:spPr/>
        <p:txBody>
          <a:bodyPr/>
          <a:lstStyle/>
          <a:p>
            <a:r>
              <a:rPr lang="en-US"/>
              <a:t>Anwar Mughees ALam/ BS(CS)-6 A&amp;B/FIN100/Spring 2019</a:t>
            </a:r>
            <a:endParaRPr lang="en-US" dirty="0"/>
          </a:p>
        </p:txBody>
      </p:sp>
      <p:sp>
        <p:nvSpPr>
          <p:cNvPr id="4" name="Slide Number Placeholder 3">
            <a:extLst>
              <a:ext uri="{FF2B5EF4-FFF2-40B4-BE49-F238E27FC236}">
                <a16:creationId xmlns:a16="http://schemas.microsoft.com/office/drawing/2014/main" id="{93E60932-B284-45EE-B48A-A906713C72CD}"/>
              </a:ext>
            </a:extLst>
          </p:cNvPr>
          <p:cNvSpPr>
            <a:spLocks noGrp="1"/>
          </p:cNvSpPr>
          <p:nvPr>
            <p:ph type="sldNum" sz="quarter" idx="12"/>
          </p:nvPr>
        </p:nvSpPr>
        <p:spPr/>
        <p:txBody>
          <a:bodyPr/>
          <a:lstStyle/>
          <a:p>
            <a:fld id="{8657E072-2895-4E48-8DDA-2B70524B5D2C}" type="slidenum">
              <a:rPr lang="en-US" smtClean="0"/>
              <a:t>4</a:t>
            </a:fld>
            <a:endParaRPr lang="en-US"/>
          </a:p>
        </p:txBody>
      </p:sp>
    </p:spTree>
    <p:extLst>
      <p:ext uri="{BB962C8B-B14F-4D97-AF65-F5344CB8AC3E}">
        <p14:creationId xmlns:p14="http://schemas.microsoft.com/office/powerpoint/2010/main" val="1992667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marL="685800" indent="-685800">
              <a:buFont typeface="Wingdings" panose="05000000000000000000" pitchFamily="2" charset="2"/>
              <a:buChar char="q"/>
            </a:pPr>
            <a:r>
              <a:rPr lang="en-US" sz="4800" b="1" dirty="0">
                <a:solidFill>
                  <a:srgbClr val="0070C0"/>
                </a:solidFill>
              </a:rPr>
              <a:t>The Role of Accounting Records</a:t>
            </a:r>
            <a:br>
              <a:rPr lang="en-US" dirty="0"/>
            </a:br>
            <a:endParaRPr lang="en-US" dirty="0"/>
          </a:p>
        </p:txBody>
      </p:sp>
      <p:sp>
        <p:nvSpPr>
          <p:cNvPr id="6" name="Content Placeholder 5"/>
          <p:cNvSpPr>
            <a:spLocks noGrp="1"/>
          </p:cNvSpPr>
          <p:nvPr>
            <p:ph idx="1"/>
          </p:nvPr>
        </p:nvSpPr>
        <p:spPr>
          <a:solidFill>
            <a:schemeClr val="bg2"/>
          </a:solidFill>
        </p:spPr>
        <p:txBody>
          <a:bodyPr>
            <a:normAutofit fontScale="70000" lnSpcReduction="20000"/>
          </a:bodyPr>
          <a:lstStyle/>
          <a:p>
            <a:pPr marL="0" indent="0" algn="just">
              <a:buNone/>
            </a:pPr>
            <a:r>
              <a:rPr lang="en-US" sz="2800" dirty="0"/>
              <a:t>The cyclical process of collecting financial information and maintaining accounting records does far more than facilitate the preparation of financial statements rather managers and employees use the information stored in Accounting records for some purposes such as,</a:t>
            </a:r>
          </a:p>
          <a:p>
            <a:pPr algn="just"/>
            <a:r>
              <a:rPr lang="en-US" sz="2800" dirty="0"/>
              <a:t>Establishing accountability for the assets and/or transactions under an individual’s control.</a:t>
            </a:r>
          </a:p>
          <a:p>
            <a:pPr algn="just"/>
            <a:r>
              <a:rPr lang="en-US" sz="2800" dirty="0"/>
              <a:t>Keeping track of routine business activities. (cash available, creditors and debtors)</a:t>
            </a:r>
          </a:p>
          <a:p>
            <a:pPr algn="just"/>
            <a:r>
              <a:rPr lang="en-US" sz="2800" dirty="0"/>
              <a:t>Obtaining detailed information about a particular transaction.</a:t>
            </a:r>
          </a:p>
          <a:p>
            <a:pPr algn="just"/>
            <a:r>
              <a:rPr lang="en-US" sz="2800" dirty="0"/>
              <a:t>Evaluating the efficiency and performance of various departments within the organization.  </a:t>
            </a:r>
          </a:p>
          <a:p>
            <a:pPr algn="just"/>
            <a:r>
              <a:rPr lang="en-US" sz="2800" dirty="0"/>
              <a:t>Maintaining documentary evidence of the company’s business activities</a:t>
            </a:r>
            <a:endParaRPr lang="en-US" sz="2800" dirty="0">
              <a:solidFill>
                <a:srgbClr val="FF0000"/>
              </a:solidFill>
            </a:endParaRPr>
          </a:p>
        </p:txBody>
      </p:sp>
      <p:sp>
        <p:nvSpPr>
          <p:cNvPr id="3" name="Footer Placeholder 2">
            <a:extLst>
              <a:ext uri="{FF2B5EF4-FFF2-40B4-BE49-F238E27FC236}">
                <a16:creationId xmlns:a16="http://schemas.microsoft.com/office/drawing/2014/main" id="{FEEE6202-8924-486D-B14C-8A7EB10A613E}"/>
              </a:ext>
            </a:extLst>
          </p:cNvPr>
          <p:cNvSpPr>
            <a:spLocks noGrp="1"/>
          </p:cNvSpPr>
          <p:nvPr>
            <p:ph type="ftr" sz="quarter" idx="11"/>
          </p:nvPr>
        </p:nvSpPr>
        <p:spPr/>
        <p:txBody>
          <a:bodyPr/>
          <a:lstStyle/>
          <a:p>
            <a:r>
              <a:rPr lang="en-US"/>
              <a:t>Anwar Mughees ALam/ BS(CS)-6 A&amp;B/FIN100/Spring 2019</a:t>
            </a:r>
            <a:endParaRPr lang="en-US" dirty="0"/>
          </a:p>
        </p:txBody>
      </p:sp>
      <p:sp>
        <p:nvSpPr>
          <p:cNvPr id="4" name="Slide Number Placeholder 3">
            <a:extLst>
              <a:ext uri="{FF2B5EF4-FFF2-40B4-BE49-F238E27FC236}">
                <a16:creationId xmlns:a16="http://schemas.microsoft.com/office/drawing/2014/main" id="{93E60932-B284-45EE-B48A-A906713C72CD}"/>
              </a:ext>
            </a:extLst>
          </p:cNvPr>
          <p:cNvSpPr>
            <a:spLocks noGrp="1"/>
          </p:cNvSpPr>
          <p:nvPr>
            <p:ph type="sldNum" sz="quarter" idx="12"/>
          </p:nvPr>
        </p:nvSpPr>
        <p:spPr/>
        <p:txBody>
          <a:bodyPr/>
          <a:lstStyle/>
          <a:p>
            <a:fld id="{8657E072-2895-4E48-8DDA-2B70524B5D2C}" type="slidenum">
              <a:rPr lang="en-US" smtClean="0"/>
              <a:t>5</a:t>
            </a:fld>
            <a:endParaRPr lang="en-US"/>
          </a:p>
        </p:txBody>
      </p:sp>
    </p:spTree>
    <p:extLst>
      <p:ext uri="{BB962C8B-B14F-4D97-AF65-F5344CB8AC3E}">
        <p14:creationId xmlns:p14="http://schemas.microsoft.com/office/powerpoint/2010/main" val="2617875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800" b="1" dirty="0">
                <a:solidFill>
                  <a:srgbClr val="0070C0"/>
                </a:solidFill>
              </a:rPr>
              <a:t>Accounting Cycle</a:t>
            </a:r>
            <a:br>
              <a:rPr lang="en-US" dirty="0"/>
            </a:br>
            <a:endParaRPr lang="en-US" dirty="0"/>
          </a:p>
        </p:txBody>
      </p:sp>
      <p:pic>
        <p:nvPicPr>
          <p:cNvPr id="7" name="Content Placeholder 6">
            <a:extLst>
              <a:ext uri="{FF2B5EF4-FFF2-40B4-BE49-F238E27FC236}">
                <a16:creationId xmlns:a16="http://schemas.microsoft.com/office/drawing/2014/main" id="{091BD2C4-E3ED-423E-BF34-F420C8F26E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6943" y="1378634"/>
            <a:ext cx="10860258" cy="5074752"/>
          </a:xfrm>
          <a:solidFill>
            <a:schemeClr val="bg2"/>
          </a:solidFill>
        </p:spPr>
      </p:pic>
      <p:sp>
        <p:nvSpPr>
          <p:cNvPr id="3" name="Footer Placeholder 2">
            <a:extLst>
              <a:ext uri="{FF2B5EF4-FFF2-40B4-BE49-F238E27FC236}">
                <a16:creationId xmlns:a16="http://schemas.microsoft.com/office/drawing/2014/main" id="{FEEE6202-8924-486D-B14C-8A7EB10A613E}"/>
              </a:ext>
            </a:extLst>
          </p:cNvPr>
          <p:cNvSpPr>
            <a:spLocks noGrp="1"/>
          </p:cNvSpPr>
          <p:nvPr>
            <p:ph type="ftr" sz="quarter" idx="11"/>
          </p:nvPr>
        </p:nvSpPr>
        <p:spPr/>
        <p:txBody>
          <a:bodyPr/>
          <a:lstStyle/>
          <a:p>
            <a:r>
              <a:rPr lang="en-US"/>
              <a:t>Anwar Mughees ALam/ BS(CS)-6 A&amp;B/FIN100/Spring 2019</a:t>
            </a:r>
            <a:endParaRPr lang="en-US" dirty="0"/>
          </a:p>
        </p:txBody>
      </p:sp>
      <p:sp>
        <p:nvSpPr>
          <p:cNvPr id="4" name="Slide Number Placeholder 3">
            <a:extLst>
              <a:ext uri="{FF2B5EF4-FFF2-40B4-BE49-F238E27FC236}">
                <a16:creationId xmlns:a16="http://schemas.microsoft.com/office/drawing/2014/main" id="{93E60932-B284-45EE-B48A-A906713C72CD}"/>
              </a:ext>
            </a:extLst>
          </p:cNvPr>
          <p:cNvSpPr>
            <a:spLocks noGrp="1"/>
          </p:cNvSpPr>
          <p:nvPr>
            <p:ph type="sldNum" sz="quarter" idx="12"/>
          </p:nvPr>
        </p:nvSpPr>
        <p:spPr/>
        <p:txBody>
          <a:bodyPr/>
          <a:lstStyle/>
          <a:p>
            <a:fld id="{8657E072-2895-4E48-8DDA-2B70524B5D2C}" type="slidenum">
              <a:rPr lang="en-US" smtClean="0"/>
              <a:t>6</a:t>
            </a:fld>
            <a:endParaRPr lang="en-US"/>
          </a:p>
        </p:txBody>
      </p:sp>
    </p:spTree>
    <p:extLst>
      <p:ext uri="{BB962C8B-B14F-4D97-AF65-F5344CB8AC3E}">
        <p14:creationId xmlns:p14="http://schemas.microsoft.com/office/powerpoint/2010/main" val="2758816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normAutofit fontScale="90000"/>
          </a:bodyPr>
          <a:lstStyle/>
          <a:p>
            <a:pPr marL="571500" indent="-571500">
              <a:buFont typeface="Wingdings" panose="05000000000000000000" pitchFamily="2" charset="2"/>
              <a:buChar char="q"/>
            </a:pPr>
            <a:r>
              <a:rPr lang="en-US" b="1" dirty="0">
                <a:solidFill>
                  <a:schemeClr val="accent5">
                    <a:lumMod val="75000"/>
                  </a:schemeClr>
                </a:solidFill>
              </a:rPr>
              <a:t>Double Entry System: THE EQUALITY OF DEBITS AND CREDITS </a:t>
            </a:r>
            <a:br>
              <a:rPr lang="en-US" b="1" dirty="0">
                <a:solidFill>
                  <a:schemeClr val="accent5">
                    <a:lumMod val="75000"/>
                  </a:schemeClr>
                </a:solidFill>
              </a:rPr>
            </a:br>
            <a:endParaRPr lang="en-US" dirty="0">
              <a:solidFill>
                <a:schemeClr val="accent5">
                  <a:lumMod val="75000"/>
                </a:schemeClr>
              </a:solidFill>
            </a:endParaRPr>
          </a:p>
        </p:txBody>
      </p:sp>
      <p:sp>
        <p:nvSpPr>
          <p:cNvPr id="3" name="Content Placeholder 2"/>
          <p:cNvSpPr>
            <a:spLocks noGrp="1"/>
          </p:cNvSpPr>
          <p:nvPr>
            <p:ph idx="1"/>
          </p:nvPr>
        </p:nvSpPr>
        <p:spPr>
          <a:xfrm>
            <a:off x="1371600" y="2285999"/>
            <a:ext cx="10224051" cy="4022035"/>
          </a:xfrm>
        </p:spPr>
        <p:txBody>
          <a:bodyPr>
            <a:normAutofit lnSpcReduction="10000"/>
          </a:bodyPr>
          <a:lstStyle/>
          <a:p>
            <a:pPr marL="0" indent="0">
              <a:buNone/>
            </a:pPr>
            <a:r>
              <a:rPr lang="en-US" altLang="zh-CN" dirty="0">
                <a:solidFill>
                  <a:srgbClr val="000000"/>
                </a:solidFill>
                <a:latin typeface="Helvetica"/>
              </a:rPr>
              <a:t>	</a:t>
            </a:r>
            <a:r>
              <a:rPr lang="en-US" altLang="zh-CN" dirty="0">
                <a:solidFill>
                  <a:srgbClr val="FF0000"/>
                </a:solidFill>
                <a:latin typeface="Helvetica"/>
              </a:rPr>
              <a:t>Assets</a:t>
            </a:r>
            <a:r>
              <a:rPr lang="en-US" altLang="zh-CN" dirty="0">
                <a:solidFill>
                  <a:srgbClr val="000000"/>
                </a:solidFill>
                <a:latin typeface="Helvetica"/>
              </a:rPr>
              <a:t>		 = </a:t>
            </a:r>
            <a:r>
              <a:rPr lang="en-US" altLang="zh-CN" dirty="0">
                <a:solidFill>
                  <a:srgbClr val="0070C0"/>
                </a:solidFill>
                <a:latin typeface="Helvetica"/>
              </a:rPr>
              <a:t>Liabilities</a:t>
            </a:r>
            <a:r>
              <a:rPr lang="en-US" altLang="zh-CN" dirty="0">
                <a:solidFill>
                  <a:srgbClr val="000000"/>
                </a:solidFill>
                <a:latin typeface="Helvetica"/>
              </a:rPr>
              <a:t> + </a:t>
            </a:r>
            <a:r>
              <a:rPr lang="en-US" altLang="zh-CN" dirty="0">
                <a:solidFill>
                  <a:schemeClr val="accent6">
                    <a:lumMod val="75000"/>
                  </a:schemeClr>
                </a:solidFill>
                <a:latin typeface="Helvetica"/>
              </a:rPr>
              <a:t>Owners’ Equity</a:t>
            </a:r>
          </a:p>
          <a:p>
            <a:endParaRPr lang="en-US" altLang="zh-CN" dirty="0">
              <a:solidFill>
                <a:srgbClr val="000000"/>
              </a:solidFill>
              <a:latin typeface="Helvetica"/>
            </a:endParaRPr>
          </a:p>
          <a:p>
            <a:pPr marL="0" indent="0">
              <a:buNone/>
            </a:pPr>
            <a:r>
              <a:rPr lang="en-US" altLang="zh-CN" dirty="0">
                <a:solidFill>
                  <a:srgbClr val="000000"/>
                </a:solidFill>
                <a:latin typeface="Helvetica"/>
              </a:rPr>
              <a:t>       </a:t>
            </a:r>
            <a:r>
              <a:rPr lang="en-US" altLang="zh-CN" dirty="0">
                <a:solidFill>
                  <a:schemeClr val="accent6">
                    <a:lumMod val="75000"/>
                  </a:schemeClr>
                </a:solidFill>
                <a:latin typeface="Helvetica"/>
              </a:rPr>
              <a:t>Debit Balance</a:t>
            </a:r>
            <a:r>
              <a:rPr lang="en-US" altLang="zh-CN" dirty="0">
                <a:solidFill>
                  <a:srgbClr val="000000"/>
                </a:solidFill>
                <a:latin typeface="Helvetica"/>
              </a:rPr>
              <a:t>	                </a:t>
            </a:r>
            <a:r>
              <a:rPr lang="en-US" altLang="zh-CN" dirty="0">
                <a:solidFill>
                  <a:srgbClr val="FF0000"/>
                </a:solidFill>
                <a:latin typeface="Helvetica"/>
              </a:rPr>
              <a:t>Credit Balance</a:t>
            </a:r>
          </a:p>
          <a:p>
            <a:r>
              <a:rPr lang="en-US" altLang="zh-CN" dirty="0">
                <a:solidFill>
                  <a:srgbClr val="000000"/>
                </a:solidFill>
                <a:latin typeface="Helvetica"/>
              </a:rPr>
              <a:t>The double entry system of accounting define as “recording transactions having two fundamental aspects</a:t>
            </a:r>
          </a:p>
          <a:p>
            <a:pPr marL="0" indent="0">
              <a:buNone/>
            </a:pPr>
            <a:r>
              <a:rPr lang="en-US" altLang="zh-CN" dirty="0">
                <a:solidFill>
                  <a:srgbClr val="FF0000"/>
                </a:solidFill>
                <a:latin typeface="Helvetica"/>
              </a:rPr>
              <a:t>	The receiving of a benefit</a:t>
            </a:r>
          </a:p>
          <a:p>
            <a:pPr marL="0" indent="0">
              <a:buNone/>
            </a:pPr>
            <a:r>
              <a:rPr lang="en-US" altLang="zh-CN" dirty="0">
                <a:solidFill>
                  <a:srgbClr val="FF0000"/>
                </a:solidFill>
                <a:latin typeface="Helvetica"/>
              </a:rPr>
              <a:t>	To giving the benefit</a:t>
            </a:r>
          </a:p>
          <a:p>
            <a:r>
              <a:rPr lang="en-US" altLang="zh-CN" dirty="0">
                <a:solidFill>
                  <a:schemeClr val="tx1"/>
                </a:solidFill>
                <a:latin typeface="Helvetica"/>
              </a:rPr>
              <a:t>The double entry system recognize the dual aspect concept</a:t>
            </a:r>
          </a:p>
          <a:p>
            <a:r>
              <a:rPr lang="en-US" altLang="zh-CN" dirty="0">
                <a:solidFill>
                  <a:schemeClr val="tx1"/>
                </a:solidFill>
                <a:latin typeface="Helvetica"/>
              </a:rPr>
              <a:t>That is two accounts always affected by each transactions</a:t>
            </a:r>
          </a:p>
          <a:p>
            <a:r>
              <a:rPr lang="en-US" altLang="zh-CN" dirty="0">
                <a:solidFill>
                  <a:schemeClr val="tx1"/>
                </a:solidFill>
                <a:latin typeface="Helvetica"/>
              </a:rPr>
              <a:t>Every Debit has an equal and offsetting Credit </a:t>
            </a:r>
          </a:p>
        </p:txBody>
      </p:sp>
      <p:sp>
        <p:nvSpPr>
          <p:cNvPr id="4" name="Footer Placeholder 3">
            <a:extLst>
              <a:ext uri="{FF2B5EF4-FFF2-40B4-BE49-F238E27FC236}">
                <a16:creationId xmlns:a16="http://schemas.microsoft.com/office/drawing/2014/main" id="{4A925DC7-786A-4655-969C-321C4B74C920}"/>
              </a:ext>
            </a:extLst>
          </p:cNvPr>
          <p:cNvSpPr>
            <a:spLocks noGrp="1"/>
          </p:cNvSpPr>
          <p:nvPr>
            <p:ph type="ftr" sz="quarter" idx="11"/>
          </p:nvPr>
        </p:nvSpPr>
        <p:spPr/>
        <p:txBody>
          <a:bodyPr/>
          <a:lstStyle/>
          <a:p>
            <a:r>
              <a:rPr lang="en-US"/>
              <a:t>Anwar Mughees ALam/ BS(CS)-6 A&amp;B/FIN100/Spring 2019</a:t>
            </a:r>
            <a:endParaRPr lang="en-US" dirty="0"/>
          </a:p>
        </p:txBody>
      </p:sp>
      <p:sp>
        <p:nvSpPr>
          <p:cNvPr id="5" name="Slide Number Placeholder 4">
            <a:extLst>
              <a:ext uri="{FF2B5EF4-FFF2-40B4-BE49-F238E27FC236}">
                <a16:creationId xmlns:a16="http://schemas.microsoft.com/office/drawing/2014/main" id="{8DB324D5-CE9B-4CE0-9018-5E5C0481E96D}"/>
              </a:ext>
            </a:extLst>
          </p:cNvPr>
          <p:cNvSpPr>
            <a:spLocks noGrp="1"/>
          </p:cNvSpPr>
          <p:nvPr>
            <p:ph type="sldNum" sz="quarter" idx="12"/>
          </p:nvPr>
        </p:nvSpPr>
        <p:spPr/>
        <p:txBody>
          <a:bodyPr/>
          <a:lstStyle/>
          <a:p>
            <a:fld id="{8657E072-2895-4E48-8DDA-2B70524B5D2C}" type="slidenum">
              <a:rPr lang="en-US" smtClean="0"/>
              <a:t>7</a:t>
            </a:fld>
            <a:endParaRPr lang="en-US"/>
          </a:p>
        </p:txBody>
      </p:sp>
      <p:sp>
        <p:nvSpPr>
          <p:cNvPr id="8" name="Left Brace 7">
            <a:extLst>
              <a:ext uri="{FF2B5EF4-FFF2-40B4-BE49-F238E27FC236}">
                <a16:creationId xmlns:a16="http://schemas.microsoft.com/office/drawing/2014/main" id="{6BEF0D40-50A1-4953-9F0C-85AF8C6918AB}"/>
              </a:ext>
            </a:extLst>
          </p:cNvPr>
          <p:cNvSpPr/>
          <p:nvPr/>
        </p:nvSpPr>
        <p:spPr>
          <a:xfrm rot="16200000">
            <a:off x="2637182" y="1775790"/>
            <a:ext cx="318053" cy="2014331"/>
          </a:xfrm>
          <a:prstGeom prst="leftBrace">
            <a:avLst>
              <a:gd name="adj1" fmla="val 79167"/>
              <a:gd name="adj2" fmla="val 4904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e 8">
            <a:extLst>
              <a:ext uri="{FF2B5EF4-FFF2-40B4-BE49-F238E27FC236}">
                <a16:creationId xmlns:a16="http://schemas.microsoft.com/office/drawing/2014/main" id="{7C96F3F8-5073-4551-88F6-9CF2EB65C8E2}"/>
              </a:ext>
            </a:extLst>
          </p:cNvPr>
          <p:cNvSpPr/>
          <p:nvPr/>
        </p:nvSpPr>
        <p:spPr>
          <a:xfrm rot="16200000">
            <a:off x="5874953" y="1280489"/>
            <a:ext cx="318053" cy="3004932"/>
          </a:xfrm>
          <a:prstGeom prst="leftBrace">
            <a:avLst>
              <a:gd name="adj1" fmla="val 62501"/>
              <a:gd name="adj2" fmla="val 5037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67526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q"/>
            </a:pPr>
            <a:r>
              <a:rPr lang="en-US" b="1" dirty="0">
                <a:solidFill>
                  <a:schemeClr val="accent5">
                    <a:lumMod val="75000"/>
                  </a:schemeClr>
                </a:solidFill>
              </a:rPr>
              <a:t>Advantages of Double Entry System</a:t>
            </a:r>
          </a:p>
        </p:txBody>
      </p:sp>
      <p:sp>
        <p:nvSpPr>
          <p:cNvPr id="3" name="Content Placeholder 2"/>
          <p:cNvSpPr>
            <a:spLocks noGrp="1"/>
          </p:cNvSpPr>
          <p:nvPr>
            <p:ph idx="1"/>
          </p:nvPr>
        </p:nvSpPr>
        <p:spPr/>
        <p:txBody>
          <a:bodyPr>
            <a:normAutofit fontScale="85000" lnSpcReduction="20000"/>
          </a:bodyPr>
          <a:lstStyle/>
          <a:p>
            <a:pPr algn="just"/>
            <a:r>
              <a:rPr lang="en-US" sz="3200" dirty="0"/>
              <a:t>A complete record of all transactions maintained systematically</a:t>
            </a:r>
          </a:p>
          <a:p>
            <a:pPr algn="just"/>
            <a:r>
              <a:rPr lang="en-US" sz="3200" dirty="0"/>
              <a:t>Financial position of a business and profit and loss of a firm is ascertained</a:t>
            </a:r>
          </a:p>
          <a:p>
            <a:pPr algn="just"/>
            <a:r>
              <a:rPr lang="en-US" sz="3200" dirty="0"/>
              <a:t>Location and rectification of errors are possible</a:t>
            </a:r>
          </a:p>
          <a:p>
            <a:pPr algn="just"/>
            <a:r>
              <a:rPr lang="en-US" sz="3200" dirty="0"/>
              <a:t>Consistency in the books of accounts can be maintained</a:t>
            </a:r>
          </a:p>
          <a:p>
            <a:pPr algn="just"/>
            <a:r>
              <a:rPr lang="en-US" sz="3200" dirty="0"/>
              <a:t>Amount payable and receivable is easily ascertained</a:t>
            </a:r>
          </a:p>
          <a:p>
            <a:pPr algn="just"/>
            <a:r>
              <a:rPr lang="en-US" sz="3200" dirty="0"/>
              <a:t>Cash balance at any point of time is easily available</a:t>
            </a:r>
          </a:p>
          <a:p>
            <a:pPr marL="0" indent="0" algn="just">
              <a:buNone/>
            </a:pPr>
            <a:endParaRPr lang="en-US" sz="3200" dirty="0"/>
          </a:p>
          <a:p>
            <a:pPr marL="0" indent="0">
              <a:buNone/>
            </a:pPr>
            <a:endParaRPr lang="en-US" sz="3200" dirty="0"/>
          </a:p>
          <a:p>
            <a:endParaRPr lang="en-US" dirty="0"/>
          </a:p>
        </p:txBody>
      </p:sp>
      <p:sp>
        <p:nvSpPr>
          <p:cNvPr id="4" name="Footer Placeholder 3">
            <a:extLst>
              <a:ext uri="{FF2B5EF4-FFF2-40B4-BE49-F238E27FC236}">
                <a16:creationId xmlns:a16="http://schemas.microsoft.com/office/drawing/2014/main" id="{2912C918-194B-4B52-985E-9341CC8F0ABD}"/>
              </a:ext>
            </a:extLst>
          </p:cNvPr>
          <p:cNvSpPr>
            <a:spLocks noGrp="1"/>
          </p:cNvSpPr>
          <p:nvPr>
            <p:ph type="ftr" sz="quarter" idx="11"/>
          </p:nvPr>
        </p:nvSpPr>
        <p:spPr/>
        <p:txBody>
          <a:bodyPr/>
          <a:lstStyle/>
          <a:p>
            <a:r>
              <a:rPr lang="en-US"/>
              <a:t>Anwar Mughees ALam/ BS(CS)-6 A&amp;B/FIN100/Spring 2019</a:t>
            </a:r>
            <a:endParaRPr lang="en-US" dirty="0"/>
          </a:p>
        </p:txBody>
      </p:sp>
      <p:sp>
        <p:nvSpPr>
          <p:cNvPr id="5" name="Slide Number Placeholder 4">
            <a:extLst>
              <a:ext uri="{FF2B5EF4-FFF2-40B4-BE49-F238E27FC236}">
                <a16:creationId xmlns:a16="http://schemas.microsoft.com/office/drawing/2014/main" id="{10329596-8C20-4364-ACA4-21903C9F2F99}"/>
              </a:ext>
            </a:extLst>
          </p:cNvPr>
          <p:cNvSpPr>
            <a:spLocks noGrp="1"/>
          </p:cNvSpPr>
          <p:nvPr>
            <p:ph type="sldNum" sz="quarter" idx="12"/>
          </p:nvPr>
        </p:nvSpPr>
        <p:spPr/>
        <p:txBody>
          <a:bodyPr/>
          <a:lstStyle/>
          <a:p>
            <a:fld id="{8657E072-2895-4E48-8DDA-2B70524B5D2C}" type="slidenum">
              <a:rPr lang="en-US" smtClean="0"/>
              <a:t>8</a:t>
            </a:fld>
            <a:endParaRPr lang="en-US"/>
          </a:p>
        </p:txBody>
      </p:sp>
    </p:spTree>
    <p:extLst>
      <p:ext uri="{BB962C8B-B14F-4D97-AF65-F5344CB8AC3E}">
        <p14:creationId xmlns:p14="http://schemas.microsoft.com/office/powerpoint/2010/main" val="1142030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Wingdings" panose="05000000000000000000" pitchFamily="2" charset="2"/>
              <a:buChar char="q"/>
            </a:pPr>
            <a:r>
              <a:rPr lang="en-US" b="1" dirty="0">
                <a:solidFill>
                  <a:schemeClr val="accent5">
                    <a:lumMod val="50000"/>
                  </a:schemeClr>
                </a:solidFill>
              </a:rPr>
              <a:t>Elements of Accounting</a:t>
            </a:r>
          </a:p>
        </p:txBody>
      </p:sp>
      <p:sp>
        <p:nvSpPr>
          <p:cNvPr id="3" name="Content Placeholder 2"/>
          <p:cNvSpPr>
            <a:spLocks noGrp="1"/>
          </p:cNvSpPr>
          <p:nvPr>
            <p:ph idx="1"/>
          </p:nvPr>
        </p:nvSpPr>
        <p:spPr>
          <a:xfrm>
            <a:off x="1371599" y="1775791"/>
            <a:ext cx="10555357" cy="4680427"/>
          </a:xfrm>
        </p:spPr>
        <p:txBody>
          <a:bodyPr>
            <a:normAutofit fontScale="77500" lnSpcReduction="20000"/>
          </a:bodyPr>
          <a:lstStyle/>
          <a:p>
            <a:pPr marL="0" indent="0">
              <a:buNone/>
            </a:pPr>
            <a:r>
              <a:rPr lang="en-US" dirty="0"/>
              <a:t>		</a:t>
            </a:r>
            <a:endParaRPr lang="en-US" sz="4000" dirty="0"/>
          </a:p>
          <a:p>
            <a:r>
              <a:rPr lang="en-US" sz="4000" dirty="0"/>
              <a:t>Five </a:t>
            </a:r>
            <a:r>
              <a:rPr lang="en-US" sz="4000" dirty="0">
                <a:solidFill>
                  <a:srgbClr val="0070C0"/>
                </a:solidFill>
              </a:rPr>
              <a:t>elements</a:t>
            </a:r>
            <a:r>
              <a:rPr lang="en-US" sz="4000" dirty="0"/>
              <a:t> of accounting</a:t>
            </a:r>
          </a:p>
          <a:p>
            <a:pPr>
              <a:buFont typeface="Wingdings" panose="05000000000000000000" pitchFamily="2" charset="2"/>
              <a:buChar char="Ø"/>
            </a:pPr>
            <a:r>
              <a:rPr lang="en-US" sz="3600" dirty="0">
                <a:solidFill>
                  <a:srgbClr val="FF0000"/>
                </a:solidFill>
              </a:rPr>
              <a:t>Assets</a:t>
            </a:r>
            <a:r>
              <a:rPr lang="en-US" sz="4000" dirty="0"/>
              <a:t>: </a:t>
            </a:r>
            <a:r>
              <a:rPr lang="en-US" sz="2400" dirty="0"/>
              <a:t> </a:t>
            </a:r>
            <a:r>
              <a:rPr lang="en-US" sz="2800" dirty="0"/>
              <a:t>are economic resources that are owned by a business and are 			          expected to benefit future operations</a:t>
            </a:r>
            <a:endParaRPr lang="en-US" sz="2400" dirty="0"/>
          </a:p>
          <a:p>
            <a:pPr>
              <a:buFont typeface="Wingdings" panose="05000000000000000000" pitchFamily="2" charset="2"/>
              <a:buChar char="Ø"/>
            </a:pPr>
            <a:r>
              <a:rPr lang="en-US" sz="3600" dirty="0">
                <a:solidFill>
                  <a:srgbClr val="FF0000"/>
                </a:solidFill>
              </a:rPr>
              <a:t>Liabilities</a:t>
            </a:r>
            <a:r>
              <a:rPr lang="en-US" sz="3600" dirty="0">
                <a:solidFill>
                  <a:schemeClr val="tx1"/>
                </a:solidFill>
              </a:rPr>
              <a:t>: </a:t>
            </a:r>
            <a:r>
              <a:rPr lang="en-US" sz="2800" dirty="0">
                <a:solidFill>
                  <a:schemeClr val="tx1"/>
                </a:solidFill>
              </a:rPr>
              <a:t>are financial obligations or debts. The person or organization to 			  whom the debt is owed is called a </a:t>
            </a:r>
            <a:r>
              <a:rPr lang="en-US" sz="2800" dirty="0">
                <a:solidFill>
                  <a:schemeClr val="accent6">
                    <a:lumMod val="75000"/>
                  </a:schemeClr>
                </a:solidFill>
              </a:rPr>
              <a:t>creditor </a:t>
            </a:r>
            <a:endParaRPr lang="en-US" sz="2400" dirty="0">
              <a:solidFill>
                <a:schemeClr val="accent6">
                  <a:lumMod val="75000"/>
                </a:schemeClr>
              </a:solidFill>
            </a:endParaRPr>
          </a:p>
          <a:p>
            <a:pPr>
              <a:buFont typeface="Wingdings" panose="05000000000000000000" pitchFamily="2" charset="2"/>
              <a:buChar char="Ø"/>
            </a:pPr>
            <a:r>
              <a:rPr lang="en-US" sz="3600" dirty="0">
                <a:solidFill>
                  <a:srgbClr val="FF0000"/>
                </a:solidFill>
              </a:rPr>
              <a:t>Proprietorship </a:t>
            </a:r>
            <a:r>
              <a:rPr lang="en-US" sz="2300" dirty="0">
                <a:solidFill>
                  <a:srgbClr val="FF0000"/>
                </a:solidFill>
              </a:rPr>
              <a:t>(Owner’s Equity)</a:t>
            </a:r>
            <a:r>
              <a:rPr lang="en-US" dirty="0">
                <a:solidFill>
                  <a:srgbClr val="FF0000"/>
                </a:solidFill>
              </a:rPr>
              <a:t> </a:t>
            </a:r>
            <a:r>
              <a:rPr lang="en-US" sz="2400" dirty="0">
                <a:solidFill>
                  <a:schemeClr val="tx1"/>
                </a:solidFill>
              </a:rPr>
              <a:t>:  </a:t>
            </a:r>
            <a:r>
              <a:rPr lang="en-US" sz="2800" dirty="0">
                <a:solidFill>
                  <a:schemeClr val="tx1"/>
                </a:solidFill>
              </a:rPr>
              <a:t>represents the  owners’ claims  on the 							assets of the business</a:t>
            </a:r>
          </a:p>
          <a:p>
            <a:pPr>
              <a:buFont typeface="Wingdings" panose="05000000000000000000" pitchFamily="2" charset="2"/>
              <a:buChar char="Ø"/>
            </a:pPr>
            <a:r>
              <a:rPr lang="en-US" sz="3600" dirty="0">
                <a:solidFill>
                  <a:srgbClr val="FF0000"/>
                </a:solidFill>
              </a:rPr>
              <a:t>Revenue </a:t>
            </a:r>
            <a:r>
              <a:rPr lang="en-US" sz="3600" dirty="0">
                <a:solidFill>
                  <a:schemeClr val="tx1"/>
                </a:solidFill>
              </a:rPr>
              <a:t>: </a:t>
            </a:r>
            <a:r>
              <a:rPr lang="en-US" sz="2900" dirty="0">
                <a:solidFill>
                  <a:schemeClr val="tx1"/>
                </a:solidFill>
              </a:rPr>
              <a:t>Revenue is the price of goods sold and services rendered 		           		  during a given accounting period</a:t>
            </a:r>
          </a:p>
          <a:p>
            <a:pPr>
              <a:buFont typeface="Wingdings" panose="05000000000000000000" pitchFamily="2" charset="2"/>
              <a:buChar char="Ø"/>
            </a:pPr>
            <a:r>
              <a:rPr lang="en-US" sz="3600" dirty="0">
                <a:solidFill>
                  <a:srgbClr val="FF0000"/>
                </a:solidFill>
              </a:rPr>
              <a:t>Expenses</a:t>
            </a:r>
            <a:r>
              <a:rPr lang="en-US" sz="4800" dirty="0">
                <a:solidFill>
                  <a:srgbClr val="FF0000"/>
                </a:solidFill>
              </a:rPr>
              <a:t> </a:t>
            </a:r>
            <a:r>
              <a:rPr lang="en-US" sz="4800" dirty="0">
                <a:solidFill>
                  <a:schemeClr val="tx1"/>
                </a:solidFill>
              </a:rPr>
              <a:t>:  </a:t>
            </a:r>
            <a:r>
              <a:rPr lang="en-US" sz="2600" dirty="0">
                <a:solidFill>
                  <a:schemeClr val="tx1"/>
                </a:solidFill>
              </a:rPr>
              <a:t>are the costs of the goods and services used up in the 			             		       process of earning revenue e.g. salaries, rent</a:t>
            </a:r>
            <a:endParaRPr lang="en-US" sz="3600" dirty="0">
              <a:solidFill>
                <a:schemeClr val="tx1"/>
              </a:solidFill>
            </a:endParaRPr>
          </a:p>
        </p:txBody>
      </p:sp>
      <p:sp>
        <p:nvSpPr>
          <p:cNvPr id="4" name="Footer Placeholder 3">
            <a:extLst>
              <a:ext uri="{FF2B5EF4-FFF2-40B4-BE49-F238E27FC236}">
                <a16:creationId xmlns:a16="http://schemas.microsoft.com/office/drawing/2014/main" id="{DC921F20-DF5D-43C9-B684-74C400BEB7B5}"/>
              </a:ext>
            </a:extLst>
          </p:cNvPr>
          <p:cNvSpPr>
            <a:spLocks noGrp="1"/>
          </p:cNvSpPr>
          <p:nvPr>
            <p:ph type="ftr" sz="quarter" idx="11"/>
          </p:nvPr>
        </p:nvSpPr>
        <p:spPr/>
        <p:txBody>
          <a:bodyPr/>
          <a:lstStyle/>
          <a:p>
            <a:r>
              <a:rPr lang="en-US"/>
              <a:t>Anwar Mughees ALam/ BS(CS)-6 A&amp;B/FIN100/Spring 2019</a:t>
            </a:r>
            <a:endParaRPr lang="en-US" dirty="0"/>
          </a:p>
        </p:txBody>
      </p:sp>
      <p:sp>
        <p:nvSpPr>
          <p:cNvPr id="5" name="Slide Number Placeholder 4">
            <a:extLst>
              <a:ext uri="{FF2B5EF4-FFF2-40B4-BE49-F238E27FC236}">
                <a16:creationId xmlns:a16="http://schemas.microsoft.com/office/drawing/2014/main" id="{757120DE-4F56-44E0-AB9C-123333A67BF5}"/>
              </a:ext>
            </a:extLst>
          </p:cNvPr>
          <p:cNvSpPr>
            <a:spLocks noGrp="1"/>
          </p:cNvSpPr>
          <p:nvPr>
            <p:ph type="sldNum" sz="quarter" idx="12"/>
          </p:nvPr>
        </p:nvSpPr>
        <p:spPr/>
        <p:txBody>
          <a:bodyPr/>
          <a:lstStyle/>
          <a:p>
            <a:fld id="{8657E072-2895-4E48-8DDA-2B70524B5D2C}" type="slidenum">
              <a:rPr lang="en-US" smtClean="0"/>
              <a:t>9</a:t>
            </a:fld>
            <a:endParaRPr lang="en-US"/>
          </a:p>
        </p:txBody>
      </p:sp>
    </p:spTree>
    <p:extLst>
      <p:ext uri="{BB962C8B-B14F-4D97-AF65-F5344CB8AC3E}">
        <p14:creationId xmlns:p14="http://schemas.microsoft.com/office/powerpoint/2010/main" val="2970244230"/>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TM10001105[[fn=Crop]]</Template>
  <TotalTime>4290</TotalTime>
  <Words>1505</Words>
  <Application>Microsoft Office PowerPoint</Application>
  <PresentationFormat>Widescreen</PresentationFormat>
  <Paragraphs>254</Paragraphs>
  <Slides>31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华文楷体</vt:lpstr>
      <vt:lpstr>Arial</vt:lpstr>
      <vt:lpstr>Calibri</vt:lpstr>
      <vt:lpstr>Franklin Gothic Book</vt:lpstr>
      <vt:lpstr>Helvetica</vt:lpstr>
      <vt:lpstr>Tahoma</vt:lpstr>
      <vt:lpstr>Times New Roman</vt:lpstr>
      <vt:lpstr>Wingdings</vt:lpstr>
      <vt:lpstr>Crop</vt:lpstr>
      <vt:lpstr>Accounting Cycle</vt:lpstr>
      <vt:lpstr>Learning Objectives  </vt:lpstr>
      <vt:lpstr>Accounting Cycle </vt:lpstr>
      <vt:lpstr>Accounting Cycle </vt:lpstr>
      <vt:lpstr>The Role of Accounting Records </vt:lpstr>
      <vt:lpstr>Accounting Cycle </vt:lpstr>
      <vt:lpstr>Double Entry System: THE EQUALITY OF DEBITS AND CREDITS  </vt:lpstr>
      <vt:lpstr>Advantages of Double Entry System</vt:lpstr>
      <vt:lpstr>Elements of Accounting</vt:lpstr>
      <vt:lpstr>Debit and Credit Definition</vt:lpstr>
      <vt:lpstr>Rules of Debit and Credit </vt:lpstr>
      <vt:lpstr>The Journal</vt:lpstr>
      <vt:lpstr>Specimen of General Journal</vt:lpstr>
      <vt:lpstr>Steps in Journalizing </vt:lpstr>
      <vt:lpstr> General Journal Recording</vt:lpstr>
      <vt:lpstr> The Ledger</vt:lpstr>
      <vt:lpstr>Forms of Ledger Account </vt:lpstr>
      <vt:lpstr>Ledger Specimen </vt:lpstr>
      <vt:lpstr>Ledger Specimen </vt:lpstr>
      <vt:lpstr> Leger Posting</vt:lpstr>
      <vt:lpstr> Leger Posting</vt:lpstr>
      <vt:lpstr> Leger Posting</vt:lpstr>
      <vt:lpstr>The Trial Balance</vt:lpstr>
      <vt:lpstr>Uses and Limitations of The Trial Balance</vt:lpstr>
      <vt:lpstr>Uses and Limitations of The Trial Balance</vt:lpstr>
      <vt:lpstr>Uses and Limitations of The Trial Balance</vt:lpstr>
      <vt:lpstr>Trial Balance Example</vt:lpstr>
      <vt:lpstr>A Comprehensive Example</vt:lpstr>
      <vt:lpstr>A Comprehensive Example</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 ALAM</dc:creator>
  <cp:lastModifiedBy>AM ALAM</cp:lastModifiedBy>
  <cp:revision>97</cp:revision>
  <dcterms:created xsi:type="dcterms:W3CDTF">2017-07-30T13:14:49Z</dcterms:created>
  <dcterms:modified xsi:type="dcterms:W3CDTF">2019-01-31T08:58:03Z</dcterms:modified>
</cp:coreProperties>
</file>